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9"/>
  </p:notesMasterIdLst>
  <p:sldIdLst>
    <p:sldId id="302" r:id="rId2"/>
    <p:sldId id="354" r:id="rId3"/>
    <p:sldId id="257" r:id="rId4"/>
    <p:sldId id="281" r:id="rId5"/>
    <p:sldId id="280" r:id="rId6"/>
    <p:sldId id="352" r:id="rId7"/>
    <p:sldId id="351" r:id="rId8"/>
    <p:sldId id="284" r:id="rId9"/>
    <p:sldId id="353" r:id="rId10"/>
    <p:sldId id="346" r:id="rId11"/>
    <p:sldId id="298" r:id="rId12"/>
    <p:sldId id="300" r:id="rId13"/>
    <p:sldId id="301" r:id="rId14"/>
    <p:sldId id="359" r:id="rId15"/>
    <p:sldId id="355" r:id="rId16"/>
    <p:sldId id="349" r:id="rId17"/>
    <p:sldId id="356" r:id="rId18"/>
    <p:sldId id="357" r:id="rId19"/>
    <p:sldId id="317" r:id="rId20"/>
    <p:sldId id="341" r:id="rId21"/>
    <p:sldId id="360" r:id="rId22"/>
    <p:sldId id="361" r:id="rId23"/>
    <p:sldId id="348" r:id="rId24"/>
    <p:sldId id="365" r:id="rId25"/>
    <p:sldId id="366" r:id="rId26"/>
    <p:sldId id="362" r:id="rId27"/>
    <p:sldId id="363" r:id="rId28"/>
    <p:sldId id="364" r:id="rId29"/>
    <p:sldId id="335" r:id="rId30"/>
    <p:sldId id="334" r:id="rId31"/>
    <p:sldId id="332" r:id="rId32"/>
    <p:sldId id="367" r:id="rId33"/>
    <p:sldId id="368" r:id="rId34"/>
    <p:sldId id="306" r:id="rId35"/>
    <p:sldId id="347" r:id="rId36"/>
    <p:sldId id="287" r:id="rId37"/>
    <p:sldId id="358" r:id="rId3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700"/>
    <a:srgbClr val="623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3" autoAdjust="0"/>
    <p:restoredTop sz="94710"/>
  </p:normalViewPr>
  <p:slideViewPr>
    <p:cSldViewPr snapToGrid="0">
      <p:cViewPr varScale="1">
        <p:scale>
          <a:sx n="113" d="100"/>
          <a:sy n="113" d="100"/>
        </p:scale>
        <p:origin x="68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al__ma_Sayfas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Kitap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Kitap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al__ma_Sayfas_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Kitap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Kitap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dirty="0"/>
              <a:t>Erken</a:t>
            </a:r>
            <a:r>
              <a:rPr lang="tr-TR" baseline="0" dirty="0"/>
              <a:t> Uyarı Sistemleri</a:t>
            </a:r>
            <a:endParaRPr lang="tr-T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DCC-B148-B878-E6A2E1FBCDF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DCC-B148-B878-E6A2E1FBCDF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DCC-B148-B878-E6A2E1FBCDF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DCC-B148-B878-E6A2E1FBCDF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DCC-B148-B878-E6A2E1FBCDF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DCC-B148-B878-E6A2E1FBCDF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DCC-B148-B878-E6A2E1FBCDF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DCC-B148-B878-E6A2E1FBCDF7}"/>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DCC-B148-B878-E6A2E1FBCDF7}"/>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6DCC-B148-B878-E6A2E1FBCDF7}"/>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6DCC-B148-B878-E6A2E1FBCDF7}"/>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6DCC-B148-B878-E6A2E1FBCDF7}"/>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6DCC-B148-B878-E6A2E1FBCDF7}"/>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6DCC-B148-B878-E6A2E1FBCDF7}"/>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6DCC-B148-B878-E6A2E1FBCDF7}"/>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6DCC-B148-B878-E6A2E1FBCDF7}"/>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6DCC-B148-B878-E6A2E1FBCDF7}"/>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6DCC-B148-B878-E6A2E1FBCDF7}"/>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6DCC-B148-B878-E6A2E1FBCDF7}"/>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6DCC-B148-B878-E6A2E1FBCDF7}"/>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6DCC-B148-B878-E6A2E1FBCDF7}"/>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6DCC-B148-B878-E6A2E1FBCDF7}"/>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6DCC-B148-B878-E6A2E1FBCDF7}"/>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6DCC-B148-B878-E6A2E1FBCDF7}"/>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6DCC-B148-B878-E6A2E1FBCDF7}"/>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6DCC-B148-B878-E6A2E1FBCDF7}"/>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6DCC-B148-B878-E6A2E1FBCDF7}"/>
              </c:ext>
            </c:extLst>
          </c:dPt>
          <c:cat>
            <c:strRef>
              <c:f>Sayfa1!$R$7:$R$33</c:f>
              <c:strCache>
                <c:ptCount val="27"/>
                <c:pt idx="0">
                  <c:v>Engineering</c:v>
                </c:pt>
                <c:pt idx="1">
                  <c:v>Computer Science</c:v>
                </c:pt>
                <c:pt idx="2">
                  <c:v>Earth and Planetary Sciences</c:v>
                </c:pt>
                <c:pt idx="3">
                  <c:v>Environmental Science</c:v>
                </c:pt>
                <c:pt idx="4">
                  <c:v>Medicine</c:v>
                </c:pt>
                <c:pt idx="5">
                  <c:v>Social Sciences</c:v>
                </c:pt>
                <c:pt idx="6">
                  <c:v>Mathematics</c:v>
                </c:pt>
                <c:pt idx="7">
                  <c:v>Physics and Astronomy</c:v>
                </c:pt>
                <c:pt idx="8">
                  <c:v>Agricultural and Biological Sciences</c:v>
                </c:pt>
                <c:pt idx="9">
                  <c:v>Energy</c:v>
                </c:pt>
                <c:pt idx="10">
                  <c:v>Materials Science</c:v>
                </c:pt>
                <c:pt idx="11">
                  <c:v>Decision Sciences</c:v>
                </c:pt>
                <c:pt idx="12">
                  <c:v>Biochemistry, Genetics and Molecular Biology</c:v>
                </c:pt>
                <c:pt idx="13">
                  <c:v>Business, Management and Accounting</c:v>
                </c:pt>
                <c:pt idx="14">
                  <c:v>Chemistry</c:v>
                </c:pt>
                <c:pt idx="15">
                  <c:v>Multidisciplinary</c:v>
                </c:pt>
                <c:pt idx="16">
                  <c:v>Chemical Engineering</c:v>
                </c:pt>
                <c:pt idx="17">
                  <c:v>Economics, Econometrics and Finance</c:v>
                </c:pt>
                <c:pt idx="18">
                  <c:v>Immunology and Microbiology</c:v>
                </c:pt>
                <c:pt idx="19">
                  <c:v>Nursing</c:v>
                </c:pt>
                <c:pt idx="20">
                  <c:v>Pharmacology, Toxicology and Pharmaceutics</c:v>
                </c:pt>
                <c:pt idx="21">
                  <c:v>Neuroscience</c:v>
                </c:pt>
                <c:pt idx="22">
                  <c:v>Health Professions</c:v>
                </c:pt>
                <c:pt idx="23">
                  <c:v>Arts and Humanities</c:v>
                </c:pt>
                <c:pt idx="24">
                  <c:v>Psychology</c:v>
                </c:pt>
                <c:pt idx="25">
                  <c:v>Veterinary</c:v>
                </c:pt>
                <c:pt idx="26">
                  <c:v>Dentistry</c:v>
                </c:pt>
              </c:strCache>
            </c:strRef>
          </c:cat>
          <c:val>
            <c:numRef>
              <c:f>Sayfa1!$S$7:$S$33</c:f>
              <c:numCache>
                <c:formatCode>General</c:formatCode>
                <c:ptCount val="27"/>
                <c:pt idx="0">
                  <c:v>13486</c:v>
                </c:pt>
                <c:pt idx="1">
                  <c:v>9764</c:v>
                </c:pt>
                <c:pt idx="2">
                  <c:v>7852</c:v>
                </c:pt>
                <c:pt idx="3">
                  <c:v>7344</c:v>
                </c:pt>
                <c:pt idx="4">
                  <c:v>6150</c:v>
                </c:pt>
                <c:pt idx="5">
                  <c:v>3964</c:v>
                </c:pt>
                <c:pt idx="6">
                  <c:v>3687</c:v>
                </c:pt>
                <c:pt idx="7">
                  <c:v>3523</c:v>
                </c:pt>
                <c:pt idx="8">
                  <c:v>2906</c:v>
                </c:pt>
                <c:pt idx="9">
                  <c:v>2636</c:v>
                </c:pt>
                <c:pt idx="10">
                  <c:v>2067</c:v>
                </c:pt>
                <c:pt idx="11">
                  <c:v>1664</c:v>
                </c:pt>
                <c:pt idx="12">
                  <c:v>1589</c:v>
                </c:pt>
                <c:pt idx="13">
                  <c:v>1234</c:v>
                </c:pt>
                <c:pt idx="14">
                  <c:v>976</c:v>
                </c:pt>
                <c:pt idx="15">
                  <c:v>872</c:v>
                </c:pt>
                <c:pt idx="16">
                  <c:v>871</c:v>
                </c:pt>
                <c:pt idx="17">
                  <c:v>850</c:v>
                </c:pt>
                <c:pt idx="18">
                  <c:v>661</c:v>
                </c:pt>
                <c:pt idx="19">
                  <c:v>620</c:v>
                </c:pt>
                <c:pt idx="20">
                  <c:v>420</c:v>
                </c:pt>
                <c:pt idx="21">
                  <c:v>320</c:v>
                </c:pt>
                <c:pt idx="22">
                  <c:v>304</c:v>
                </c:pt>
                <c:pt idx="23">
                  <c:v>294</c:v>
                </c:pt>
                <c:pt idx="24">
                  <c:v>257</c:v>
                </c:pt>
                <c:pt idx="25">
                  <c:v>236</c:v>
                </c:pt>
                <c:pt idx="26">
                  <c:v>17</c:v>
                </c:pt>
              </c:numCache>
            </c:numRef>
          </c:val>
          <c:extLst>
            <c:ext xmlns:c16="http://schemas.microsoft.com/office/drawing/2014/chart" uri="{C3380CC4-5D6E-409C-BE32-E72D297353CC}">
              <c16:uniqueId val="{00000036-6DCC-B148-B878-E6A2E1FBCDF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dirty="0"/>
              <a:t>Kural</a:t>
            </a:r>
            <a:r>
              <a:rPr lang="tr-TR" baseline="0" dirty="0"/>
              <a:t> Tabanlı Sistemler</a:t>
            </a:r>
            <a:endParaRPr lang="tr-T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80D-C047-BF73-26A2148056B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80D-C047-BF73-26A2148056B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0D-C047-BF73-26A2148056B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80D-C047-BF73-26A2148056B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80D-C047-BF73-26A2148056B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80D-C047-BF73-26A2148056B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C80D-C047-BF73-26A2148056B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C80D-C047-BF73-26A2148056B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C80D-C047-BF73-26A2148056B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C80D-C047-BF73-26A2148056B0}"/>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C80D-C047-BF73-26A2148056B0}"/>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C80D-C047-BF73-26A2148056B0}"/>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C80D-C047-BF73-26A2148056B0}"/>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C80D-C047-BF73-26A2148056B0}"/>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C80D-C047-BF73-26A2148056B0}"/>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C80D-C047-BF73-26A2148056B0}"/>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C80D-C047-BF73-26A2148056B0}"/>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C80D-C047-BF73-26A2148056B0}"/>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C80D-C047-BF73-26A2148056B0}"/>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C80D-C047-BF73-26A2148056B0}"/>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C80D-C047-BF73-26A2148056B0}"/>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C80D-C047-BF73-26A2148056B0}"/>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C80D-C047-BF73-26A2148056B0}"/>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C80D-C047-BF73-26A2148056B0}"/>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C80D-C047-BF73-26A2148056B0}"/>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C80D-C047-BF73-26A2148056B0}"/>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C80D-C047-BF73-26A2148056B0}"/>
              </c:ext>
            </c:extLst>
          </c:dPt>
          <c:cat>
            <c:strRef>
              <c:f>Sayfa1!$S$66:$S$92</c:f>
              <c:strCache>
                <c:ptCount val="27"/>
                <c:pt idx="0">
                  <c:v>Medicine</c:v>
                </c:pt>
                <c:pt idx="1">
                  <c:v>Engineering</c:v>
                </c:pt>
                <c:pt idx="2">
                  <c:v>Computer Science</c:v>
                </c:pt>
                <c:pt idx="3">
                  <c:v>Physics and Astronomy</c:v>
                </c:pt>
                <c:pt idx="4">
                  <c:v>Earth and Planetary Sciences</c:v>
                </c:pt>
                <c:pt idx="5">
                  <c:v>Social Sciences</c:v>
                </c:pt>
                <c:pt idx="6">
                  <c:v>Mathematics</c:v>
                </c:pt>
                <c:pt idx="7">
                  <c:v>Biochemistry, Genetics and Molecular Biology</c:v>
                </c:pt>
                <c:pt idx="8">
                  <c:v>Materials Science</c:v>
                </c:pt>
                <c:pt idx="9">
                  <c:v>Environmental Science</c:v>
                </c:pt>
                <c:pt idx="10">
                  <c:v>Chemistry</c:v>
                </c:pt>
                <c:pt idx="11">
                  <c:v>Arts and Humanities</c:v>
                </c:pt>
                <c:pt idx="12">
                  <c:v>Agricultural and Biological Sciences</c:v>
                </c:pt>
                <c:pt idx="13">
                  <c:v>Chemical Engineering</c:v>
                </c:pt>
                <c:pt idx="14">
                  <c:v>Energy</c:v>
                </c:pt>
                <c:pt idx="15">
                  <c:v>Neuroscience</c:v>
                </c:pt>
                <c:pt idx="16">
                  <c:v>Pharmacology, Toxicology and Pharmaceutics</c:v>
                </c:pt>
                <c:pt idx="17">
                  <c:v>Immunology and Microbiology</c:v>
                </c:pt>
                <c:pt idx="18">
                  <c:v>Business, Management and Accounting</c:v>
                </c:pt>
                <c:pt idx="19">
                  <c:v>Economics, Econometrics and Finance</c:v>
                </c:pt>
                <c:pt idx="20">
                  <c:v>Decision Sciences</c:v>
                </c:pt>
                <c:pt idx="21">
                  <c:v>Psychology</c:v>
                </c:pt>
                <c:pt idx="22">
                  <c:v>Multidisciplinary</c:v>
                </c:pt>
                <c:pt idx="23">
                  <c:v>Veterinary</c:v>
                </c:pt>
                <c:pt idx="24">
                  <c:v>Health Professions</c:v>
                </c:pt>
                <c:pt idx="25">
                  <c:v>Nursing</c:v>
                </c:pt>
                <c:pt idx="26">
                  <c:v>Dentistry</c:v>
                </c:pt>
              </c:strCache>
            </c:strRef>
          </c:cat>
          <c:val>
            <c:numRef>
              <c:f>Sayfa1!$T$66:$T$92</c:f>
              <c:numCache>
                <c:formatCode>General</c:formatCode>
                <c:ptCount val="27"/>
                <c:pt idx="0">
                  <c:v>715</c:v>
                </c:pt>
                <c:pt idx="1">
                  <c:v>637</c:v>
                </c:pt>
                <c:pt idx="2">
                  <c:v>502</c:v>
                </c:pt>
                <c:pt idx="3">
                  <c:v>444</c:v>
                </c:pt>
                <c:pt idx="4">
                  <c:v>321</c:v>
                </c:pt>
                <c:pt idx="5">
                  <c:v>301</c:v>
                </c:pt>
                <c:pt idx="6">
                  <c:v>282</c:v>
                </c:pt>
                <c:pt idx="7">
                  <c:v>219</c:v>
                </c:pt>
                <c:pt idx="8">
                  <c:v>207</c:v>
                </c:pt>
                <c:pt idx="9">
                  <c:v>154</c:v>
                </c:pt>
                <c:pt idx="10">
                  <c:v>149</c:v>
                </c:pt>
                <c:pt idx="11">
                  <c:v>141</c:v>
                </c:pt>
                <c:pt idx="12">
                  <c:v>106</c:v>
                </c:pt>
                <c:pt idx="13">
                  <c:v>100</c:v>
                </c:pt>
                <c:pt idx="14">
                  <c:v>99</c:v>
                </c:pt>
                <c:pt idx="15">
                  <c:v>87</c:v>
                </c:pt>
                <c:pt idx="16">
                  <c:v>72</c:v>
                </c:pt>
                <c:pt idx="17">
                  <c:v>66</c:v>
                </c:pt>
                <c:pt idx="18">
                  <c:v>58</c:v>
                </c:pt>
                <c:pt idx="19">
                  <c:v>57</c:v>
                </c:pt>
                <c:pt idx="20">
                  <c:v>55</c:v>
                </c:pt>
                <c:pt idx="21">
                  <c:v>47</c:v>
                </c:pt>
                <c:pt idx="22">
                  <c:v>36</c:v>
                </c:pt>
                <c:pt idx="23">
                  <c:v>27</c:v>
                </c:pt>
                <c:pt idx="24">
                  <c:v>25</c:v>
                </c:pt>
                <c:pt idx="25">
                  <c:v>19</c:v>
                </c:pt>
                <c:pt idx="26">
                  <c:v>4</c:v>
                </c:pt>
              </c:numCache>
            </c:numRef>
          </c:val>
          <c:extLst>
            <c:ext xmlns:c16="http://schemas.microsoft.com/office/drawing/2014/chart" uri="{C3380CC4-5D6E-409C-BE32-E72D297353CC}">
              <c16:uniqueId val="{00000036-C80D-C047-BF73-26A2148056B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dirty="0"/>
              <a:t>Erken</a:t>
            </a:r>
            <a:r>
              <a:rPr lang="tr-TR" baseline="0" dirty="0"/>
              <a:t> Uyarı Sistemi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barChart>
        <c:barDir val="col"/>
        <c:grouping val="clustered"/>
        <c:varyColors val="0"/>
        <c:ser>
          <c:idx val="0"/>
          <c:order val="0"/>
          <c:spPr>
            <a:solidFill>
              <a:schemeClr val="accent1"/>
            </a:solidFill>
            <a:ln>
              <a:noFill/>
            </a:ln>
            <a:effectLst/>
          </c:spPr>
          <c:invertIfNegative val="0"/>
          <c:cat>
            <c:numRef>
              <c:f>Sayfa1!$D$2:$D$26</c:f>
              <c:numCache>
                <c:formatCode>General</c:formatCod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numCache>
            </c:numRef>
          </c:cat>
          <c:val>
            <c:numRef>
              <c:f>Sayfa1!$E$2:$E$26</c:f>
              <c:numCache>
                <c:formatCode>General</c:formatCode>
                <c:ptCount val="25"/>
                <c:pt idx="0">
                  <c:v>149</c:v>
                </c:pt>
                <c:pt idx="1">
                  <c:v>164</c:v>
                </c:pt>
                <c:pt idx="2">
                  <c:v>185</c:v>
                </c:pt>
                <c:pt idx="3">
                  <c:v>247</c:v>
                </c:pt>
                <c:pt idx="4">
                  <c:v>363</c:v>
                </c:pt>
                <c:pt idx="5">
                  <c:v>496</c:v>
                </c:pt>
                <c:pt idx="6">
                  <c:v>572</c:v>
                </c:pt>
                <c:pt idx="7">
                  <c:v>635</c:v>
                </c:pt>
                <c:pt idx="8">
                  <c:v>666</c:v>
                </c:pt>
                <c:pt idx="9">
                  <c:v>865</c:v>
                </c:pt>
                <c:pt idx="10">
                  <c:v>1038</c:v>
                </c:pt>
                <c:pt idx="11">
                  <c:v>1082</c:v>
                </c:pt>
                <c:pt idx="12">
                  <c:v>1128</c:v>
                </c:pt>
                <c:pt idx="13">
                  <c:v>1418</c:v>
                </c:pt>
                <c:pt idx="14">
                  <c:v>1389</c:v>
                </c:pt>
                <c:pt idx="15">
                  <c:v>1422</c:v>
                </c:pt>
                <c:pt idx="16">
                  <c:v>1523</c:v>
                </c:pt>
                <c:pt idx="17">
                  <c:v>1728</c:v>
                </c:pt>
                <c:pt idx="18">
                  <c:v>1924</c:v>
                </c:pt>
                <c:pt idx="19">
                  <c:v>2332</c:v>
                </c:pt>
                <c:pt idx="20">
                  <c:v>2908</c:v>
                </c:pt>
                <c:pt idx="21">
                  <c:v>3421</c:v>
                </c:pt>
                <c:pt idx="22">
                  <c:v>3906</c:v>
                </c:pt>
                <c:pt idx="23">
                  <c:v>4184</c:v>
                </c:pt>
                <c:pt idx="24">
                  <c:v>4292</c:v>
                </c:pt>
              </c:numCache>
            </c:numRef>
          </c:val>
          <c:extLst>
            <c:ext xmlns:c16="http://schemas.microsoft.com/office/drawing/2014/chart" uri="{C3380CC4-5D6E-409C-BE32-E72D297353CC}">
              <c16:uniqueId val="{00000000-F18A-B24F-A30D-8F559A2E9C14}"/>
            </c:ext>
          </c:extLst>
        </c:ser>
        <c:dLbls>
          <c:showLegendKey val="0"/>
          <c:showVal val="0"/>
          <c:showCatName val="0"/>
          <c:showSerName val="0"/>
          <c:showPercent val="0"/>
          <c:showBubbleSize val="0"/>
        </c:dLbls>
        <c:gapWidth val="219"/>
        <c:overlap val="-27"/>
        <c:axId val="1889054368"/>
        <c:axId val="1889056080"/>
      </c:barChart>
      <c:catAx>
        <c:axId val="1889054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889056080"/>
        <c:crosses val="autoZero"/>
        <c:auto val="1"/>
        <c:lblAlgn val="ctr"/>
        <c:lblOffset val="100"/>
        <c:noMultiLvlLbl val="0"/>
      </c:catAx>
      <c:valAx>
        <c:axId val="188905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889054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dirty="0"/>
              <a:t>Kural</a:t>
            </a:r>
            <a:r>
              <a:rPr lang="tr-TR" baseline="0" dirty="0"/>
              <a:t> Tabanlı Sistem</a:t>
            </a:r>
            <a:endParaRPr lang="tr-T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barChart>
        <c:barDir val="col"/>
        <c:grouping val="clustered"/>
        <c:varyColors val="0"/>
        <c:ser>
          <c:idx val="0"/>
          <c:order val="0"/>
          <c:spPr>
            <a:solidFill>
              <a:srgbClr val="F5A700"/>
            </a:solidFill>
            <a:ln>
              <a:noFill/>
            </a:ln>
            <a:effectLst/>
          </c:spPr>
          <c:invertIfNegative val="0"/>
          <c:cat>
            <c:numRef>
              <c:f>Sayfa1!$H$52:$H$76</c:f>
              <c:numCache>
                <c:formatCode>General</c:formatCod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numCache>
            </c:numRef>
          </c:cat>
          <c:val>
            <c:numRef>
              <c:f>Sayfa1!$I$52:$I$76</c:f>
              <c:numCache>
                <c:formatCode>General</c:formatCode>
                <c:ptCount val="25"/>
                <c:pt idx="0">
                  <c:v>38</c:v>
                </c:pt>
                <c:pt idx="1">
                  <c:v>32</c:v>
                </c:pt>
                <c:pt idx="2">
                  <c:v>36</c:v>
                </c:pt>
                <c:pt idx="3">
                  <c:v>48</c:v>
                </c:pt>
                <c:pt idx="4">
                  <c:v>54</c:v>
                </c:pt>
                <c:pt idx="5">
                  <c:v>67</c:v>
                </c:pt>
                <c:pt idx="6">
                  <c:v>74</c:v>
                </c:pt>
                <c:pt idx="7">
                  <c:v>74</c:v>
                </c:pt>
                <c:pt idx="8">
                  <c:v>80</c:v>
                </c:pt>
                <c:pt idx="9">
                  <c:v>84</c:v>
                </c:pt>
                <c:pt idx="10">
                  <c:v>92</c:v>
                </c:pt>
                <c:pt idx="11">
                  <c:v>109</c:v>
                </c:pt>
                <c:pt idx="12">
                  <c:v>102</c:v>
                </c:pt>
                <c:pt idx="13">
                  <c:v>103</c:v>
                </c:pt>
                <c:pt idx="14">
                  <c:v>103</c:v>
                </c:pt>
                <c:pt idx="15">
                  <c:v>120</c:v>
                </c:pt>
                <c:pt idx="16">
                  <c:v>123</c:v>
                </c:pt>
                <c:pt idx="17">
                  <c:v>105</c:v>
                </c:pt>
                <c:pt idx="18">
                  <c:v>129</c:v>
                </c:pt>
                <c:pt idx="19">
                  <c:v>135</c:v>
                </c:pt>
                <c:pt idx="20">
                  <c:v>161</c:v>
                </c:pt>
                <c:pt idx="21">
                  <c:v>153</c:v>
                </c:pt>
                <c:pt idx="22">
                  <c:v>168</c:v>
                </c:pt>
                <c:pt idx="23">
                  <c:v>152</c:v>
                </c:pt>
                <c:pt idx="24">
                  <c:v>151</c:v>
                </c:pt>
              </c:numCache>
            </c:numRef>
          </c:val>
          <c:extLst>
            <c:ext xmlns:c16="http://schemas.microsoft.com/office/drawing/2014/chart" uri="{C3380CC4-5D6E-409C-BE32-E72D297353CC}">
              <c16:uniqueId val="{00000000-3F19-3F4E-8496-20C45FA1A9DB}"/>
            </c:ext>
          </c:extLst>
        </c:ser>
        <c:dLbls>
          <c:showLegendKey val="0"/>
          <c:showVal val="0"/>
          <c:showCatName val="0"/>
          <c:showSerName val="0"/>
          <c:showPercent val="0"/>
          <c:showBubbleSize val="0"/>
        </c:dLbls>
        <c:gapWidth val="219"/>
        <c:overlap val="-27"/>
        <c:axId val="1698822144"/>
        <c:axId val="1829445280"/>
      </c:barChart>
      <c:catAx>
        <c:axId val="169882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829445280"/>
        <c:crosses val="autoZero"/>
        <c:auto val="1"/>
        <c:lblAlgn val="ctr"/>
        <c:lblOffset val="100"/>
        <c:noMultiLvlLbl val="0"/>
      </c:catAx>
      <c:valAx>
        <c:axId val="1829445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698822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withinLinear" id="3">
  <a:schemeClr val="accent1"/>
  <a:schemeClr val="accent1"/>
  <a:schemeClr val="accent1"/>
  <a:schemeClr val="accent1"/>
  <a:schemeClr val="accent1"/>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3">
  <a:schemeClr val="accent1"/>
  <a:schemeClr val="accent1"/>
  <a:schemeClr val="accent1"/>
  <a:schemeClr val="accent1"/>
  <a:schemeClr val="accent1"/>
  <a:schemeClr val="accent1"/>
</cs:colorStyle>
</file>

<file path=ppt/charts/colors5.xml><?xml version="1.0" encoding="utf-8"?>
<cs:colorStyle xmlns:cs="http://schemas.microsoft.com/office/drawing/2012/chartStyle" xmlns:a="http://schemas.openxmlformats.org/drawingml/2006/main" meth="withinLinear" id="15">
  <a:schemeClr val="accent2"/>
</cs:colorStyle>
</file>

<file path=ppt/charts/colors6.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E0513C-91F7-4C41-A9D9-B01DB592C2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9630E13-A95E-4D71-9A08-736C022E4241}">
      <dgm:prSet/>
      <dgm:spPr/>
      <dgm:t>
        <a:bodyPr/>
        <a:lstStyle/>
        <a:p>
          <a:r>
            <a:rPr lang="tr-TR" dirty="0"/>
            <a:t> LİTERATÜR ARAŞTIRMASI</a:t>
          </a:r>
          <a:endParaRPr lang="en-US" dirty="0"/>
        </a:p>
      </dgm:t>
    </dgm:pt>
    <dgm:pt modelId="{1E3B5EC9-431C-4056-B841-68C0C0B64731}" type="parTrans" cxnId="{BAF2ABAD-9F09-43BE-8F3C-70C3512ED55C}">
      <dgm:prSet/>
      <dgm:spPr/>
      <dgm:t>
        <a:bodyPr/>
        <a:lstStyle/>
        <a:p>
          <a:endParaRPr lang="en-US"/>
        </a:p>
      </dgm:t>
    </dgm:pt>
    <dgm:pt modelId="{407F2D54-A375-4A60-BEA9-1FF86A477C61}" type="sibTrans" cxnId="{BAF2ABAD-9F09-43BE-8F3C-70C3512ED55C}">
      <dgm:prSet/>
      <dgm:spPr/>
      <dgm:t>
        <a:bodyPr/>
        <a:lstStyle/>
        <a:p>
          <a:endParaRPr lang="en-US"/>
        </a:p>
      </dgm:t>
    </dgm:pt>
    <dgm:pt modelId="{FACF21BA-BB9F-49FA-9FF8-2A503567828E}">
      <dgm:prSet/>
      <dgm:spPr/>
      <dgm:t>
        <a:bodyPr/>
        <a:lstStyle/>
        <a:p>
          <a:r>
            <a:rPr lang="tr-TR" dirty="0"/>
            <a:t>PROJE KONUSU </a:t>
          </a:r>
          <a:endParaRPr lang="en-US" dirty="0"/>
        </a:p>
      </dgm:t>
    </dgm:pt>
    <dgm:pt modelId="{A3100662-363C-4D41-A2C2-CC35BCF4F4A9}" type="parTrans" cxnId="{2FA64072-394D-43F0-A0EE-B690D2565495}">
      <dgm:prSet/>
      <dgm:spPr/>
      <dgm:t>
        <a:bodyPr/>
        <a:lstStyle/>
        <a:p>
          <a:endParaRPr lang="en-US"/>
        </a:p>
      </dgm:t>
    </dgm:pt>
    <dgm:pt modelId="{F250588E-ECC5-4D47-B281-D32CBF9DF209}" type="sibTrans" cxnId="{2FA64072-394D-43F0-A0EE-B690D2565495}">
      <dgm:prSet/>
      <dgm:spPr/>
      <dgm:t>
        <a:bodyPr/>
        <a:lstStyle/>
        <a:p>
          <a:endParaRPr lang="en-US"/>
        </a:p>
      </dgm:t>
    </dgm:pt>
    <dgm:pt modelId="{1DBABBFC-4C4E-44F5-9124-9F874F606B0C}">
      <dgm:prSet/>
      <dgm:spPr/>
      <dgm:t>
        <a:bodyPr/>
        <a:lstStyle/>
        <a:p>
          <a:r>
            <a:rPr lang="tr-TR" dirty="0"/>
            <a:t>PROBLEM TANIMI</a:t>
          </a:r>
          <a:endParaRPr lang="en-US" dirty="0"/>
        </a:p>
      </dgm:t>
    </dgm:pt>
    <dgm:pt modelId="{C26F55B3-B721-4575-BC0D-0949F931218B}" type="parTrans" cxnId="{9017F13F-7A39-4E06-BF5D-409263C4870D}">
      <dgm:prSet/>
      <dgm:spPr/>
      <dgm:t>
        <a:bodyPr/>
        <a:lstStyle/>
        <a:p>
          <a:endParaRPr lang="en-US"/>
        </a:p>
      </dgm:t>
    </dgm:pt>
    <dgm:pt modelId="{166158BD-E32F-4DCA-A9C6-5F9078E47E43}" type="sibTrans" cxnId="{9017F13F-7A39-4E06-BF5D-409263C4870D}">
      <dgm:prSet/>
      <dgm:spPr/>
      <dgm:t>
        <a:bodyPr/>
        <a:lstStyle/>
        <a:p>
          <a:endParaRPr lang="en-US"/>
        </a:p>
      </dgm:t>
    </dgm:pt>
    <dgm:pt modelId="{B67A4E08-3628-48CC-8FBF-6FB81038BF84}">
      <dgm:prSet/>
      <dgm:spPr/>
      <dgm:t>
        <a:bodyPr/>
        <a:lstStyle/>
        <a:p>
          <a:r>
            <a:rPr lang="en-US" dirty="0"/>
            <a:t>METOT</a:t>
          </a:r>
        </a:p>
      </dgm:t>
    </dgm:pt>
    <dgm:pt modelId="{5B4C2ACC-9AE3-4E5C-9BD2-456910FF77B7}" type="parTrans" cxnId="{87C09A6E-5140-40B9-B411-67D5F24EC76B}">
      <dgm:prSet/>
      <dgm:spPr/>
      <dgm:t>
        <a:bodyPr/>
        <a:lstStyle/>
        <a:p>
          <a:endParaRPr lang="en-US"/>
        </a:p>
      </dgm:t>
    </dgm:pt>
    <dgm:pt modelId="{5E412F68-B2BA-4782-8F54-8B98D8A7585A}" type="sibTrans" cxnId="{87C09A6E-5140-40B9-B411-67D5F24EC76B}">
      <dgm:prSet/>
      <dgm:spPr/>
      <dgm:t>
        <a:bodyPr/>
        <a:lstStyle/>
        <a:p>
          <a:endParaRPr lang="en-US"/>
        </a:p>
      </dgm:t>
    </dgm:pt>
    <dgm:pt modelId="{2CD825C7-1B8F-4794-947C-47F54D8228F0}">
      <dgm:prSet/>
      <dgm:spPr/>
      <dgm:t>
        <a:bodyPr/>
        <a:lstStyle/>
        <a:p>
          <a:r>
            <a:rPr lang="tr-TR" dirty="0"/>
            <a:t> UYGULAMA</a:t>
          </a:r>
          <a:endParaRPr lang="en-US" dirty="0"/>
        </a:p>
      </dgm:t>
    </dgm:pt>
    <dgm:pt modelId="{B3AF9471-CFB5-49EB-8D61-E4AB6A146941}" type="parTrans" cxnId="{F5EB7AFC-A023-46A6-BF42-5C6C20084F90}">
      <dgm:prSet/>
      <dgm:spPr/>
      <dgm:t>
        <a:bodyPr/>
        <a:lstStyle/>
        <a:p>
          <a:endParaRPr lang="en-US"/>
        </a:p>
      </dgm:t>
    </dgm:pt>
    <dgm:pt modelId="{921D8997-BEA4-4564-937C-347FE7203438}" type="sibTrans" cxnId="{F5EB7AFC-A023-46A6-BF42-5C6C20084F90}">
      <dgm:prSet/>
      <dgm:spPr/>
      <dgm:t>
        <a:bodyPr/>
        <a:lstStyle/>
        <a:p>
          <a:endParaRPr lang="en-US"/>
        </a:p>
      </dgm:t>
    </dgm:pt>
    <dgm:pt modelId="{8640EC6D-9F39-4A9A-95DE-F148DF02F1ED}">
      <dgm:prSet/>
      <dgm:spPr/>
      <dgm:t>
        <a:bodyPr/>
        <a:lstStyle/>
        <a:p>
          <a:r>
            <a:rPr lang="tr-TR" dirty="0"/>
            <a:t>PROJE PLANI </a:t>
          </a:r>
          <a:endParaRPr lang="en-US" dirty="0"/>
        </a:p>
      </dgm:t>
    </dgm:pt>
    <dgm:pt modelId="{218B7DF2-D671-419F-858C-ED010A94B308}" type="parTrans" cxnId="{18CE42C2-221A-442F-B839-E88D2A6B5E46}">
      <dgm:prSet/>
      <dgm:spPr/>
      <dgm:t>
        <a:bodyPr/>
        <a:lstStyle/>
        <a:p>
          <a:endParaRPr lang="en-US"/>
        </a:p>
      </dgm:t>
    </dgm:pt>
    <dgm:pt modelId="{C7B8C523-DFA2-4743-93D3-2ECAB9C6AC3A}" type="sibTrans" cxnId="{18CE42C2-221A-442F-B839-E88D2A6B5E46}">
      <dgm:prSet/>
      <dgm:spPr/>
      <dgm:t>
        <a:bodyPr/>
        <a:lstStyle/>
        <a:p>
          <a:endParaRPr lang="en-US"/>
        </a:p>
      </dgm:t>
    </dgm:pt>
    <dgm:pt modelId="{B251E427-06ED-4CF5-BB9C-2F301A007E16}">
      <dgm:prSet/>
      <dgm:spPr/>
      <dgm:t>
        <a:bodyPr/>
        <a:lstStyle/>
        <a:p>
          <a:r>
            <a:rPr lang="tr-TR" dirty="0"/>
            <a:t> MEVCUT DURUM ANALİZİ</a:t>
          </a:r>
          <a:endParaRPr lang="en-US" dirty="0"/>
        </a:p>
      </dgm:t>
    </dgm:pt>
    <dgm:pt modelId="{AF56B471-AB19-4694-86F9-DAF5C8758460}" type="sibTrans" cxnId="{F730A276-CA86-43AD-8E1E-744FF0536184}">
      <dgm:prSet/>
      <dgm:spPr/>
      <dgm:t>
        <a:bodyPr/>
        <a:lstStyle/>
        <a:p>
          <a:endParaRPr lang="en-US"/>
        </a:p>
      </dgm:t>
    </dgm:pt>
    <dgm:pt modelId="{32140B50-4434-45B8-9ADE-9176E6113C1D}" type="parTrans" cxnId="{F730A276-CA86-43AD-8E1E-744FF0536184}">
      <dgm:prSet/>
      <dgm:spPr/>
      <dgm:t>
        <a:bodyPr/>
        <a:lstStyle/>
        <a:p>
          <a:endParaRPr lang="en-US"/>
        </a:p>
      </dgm:t>
    </dgm:pt>
    <dgm:pt modelId="{96222ABC-0DC5-4712-B12C-2166E540285A}" type="pres">
      <dgm:prSet presAssocID="{2FE0513C-91F7-4C41-A9D9-B01DB592C2A3}" presName="linear" presStyleCnt="0">
        <dgm:presLayoutVars>
          <dgm:animLvl val="lvl"/>
          <dgm:resizeHandles val="exact"/>
        </dgm:presLayoutVars>
      </dgm:prSet>
      <dgm:spPr/>
    </dgm:pt>
    <dgm:pt modelId="{030CA0D3-931C-45C5-9BD7-9D51E81475BD}" type="pres">
      <dgm:prSet presAssocID="{B251E427-06ED-4CF5-BB9C-2F301A007E16}" presName="parentText" presStyleLbl="node1" presStyleIdx="0" presStyleCnt="7">
        <dgm:presLayoutVars>
          <dgm:chMax val="0"/>
          <dgm:bulletEnabled val="1"/>
        </dgm:presLayoutVars>
      </dgm:prSet>
      <dgm:spPr/>
    </dgm:pt>
    <dgm:pt modelId="{9AE3504F-DCFD-4984-9D6C-416F1C7E574D}" type="pres">
      <dgm:prSet presAssocID="{AF56B471-AB19-4694-86F9-DAF5C8758460}" presName="spacer" presStyleCnt="0"/>
      <dgm:spPr/>
    </dgm:pt>
    <dgm:pt modelId="{ED87B58F-C7F6-4D15-9085-2EFAA0D7B075}" type="pres">
      <dgm:prSet presAssocID="{FACF21BA-BB9F-49FA-9FF8-2A503567828E}" presName="parentText" presStyleLbl="node1" presStyleIdx="1" presStyleCnt="7">
        <dgm:presLayoutVars>
          <dgm:chMax val="0"/>
          <dgm:bulletEnabled val="1"/>
        </dgm:presLayoutVars>
      </dgm:prSet>
      <dgm:spPr/>
    </dgm:pt>
    <dgm:pt modelId="{D3589972-CD4F-40D4-926D-A5024EB182AB}" type="pres">
      <dgm:prSet presAssocID="{F250588E-ECC5-4D47-B281-D32CBF9DF209}" presName="spacer" presStyleCnt="0"/>
      <dgm:spPr/>
    </dgm:pt>
    <dgm:pt modelId="{EA2A3906-909A-4FDA-960F-C61689BA527B}" type="pres">
      <dgm:prSet presAssocID="{1DBABBFC-4C4E-44F5-9124-9F874F606B0C}" presName="parentText" presStyleLbl="node1" presStyleIdx="2" presStyleCnt="7">
        <dgm:presLayoutVars>
          <dgm:chMax val="0"/>
          <dgm:bulletEnabled val="1"/>
        </dgm:presLayoutVars>
      </dgm:prSet>
      <dgm:spPr/>
    </dgm:pt>
    <dgm:pt modelId="{A5574A79-5F52-4418-B518-35160382DB1B}" type="pres">
      <dgm:prSet presAssocID="{166158BD-E32F-4DCA-A9C6-5F9078E47E43}" presName="spacer" presStyleCnt="0"/>
      <dgm:spPr/>
    </dgm:pt>
    <dgm:pt modelId="{FBA65B50-9AF4-4B49-8F23-A44005395B58}" type="pres">
      <dgm:prSet presAssocID="{69630E13-A95E-4D71-9A08-736C022E4241}" presName="parentText" presStyleLbl="node1" presStyleIdx="3" presStyleCnt="7">
        <dgm:presLayoutVars>
          <dgm:chMax val="0"/>
          <dgm:bulletEnabled val="1"/>
        </dgm:presLayoutVars>
      </dgm:prSet>
      <dgm:spPr/>
    </dgm:pt>
    <dgm:pt modelId="{8C2E9B0B-411F-4B65-8E1D-FF5D4BE388A6}" type="pres">
      <dgm:prSet presAssocID="{407F2D54-A375-4A60-BEA9-1FF86A477C61}" presName="spacer" presStyleCnt="0"/>
      <dgm:spPr/>
    </dgm:pt>
    <dgm:pt modelId="{0D4A1E6C-4115-42B0-8242-4EC768FE7DA6}" type="pres">
      <dgm:prSet presAssocID="{B67A4E08-3628-48CC-8FBF-6FB81038BF84}" presName="parentText" presStyleLbl="node1" presStyleIdx="4" presStyleCnt="7">
        <dgm:presLayoutVars>
          <dgm:chMax val="0"/>
          <dgm:bulletEnabled val="1"/>
        </dgm:presLayoutVars>
      </dgm:prSet>
      <dgm:spPr/>
    </dgm:pt>
    <dgm:pt modelId="{748641AF-BAB4-472A-B8E1-7586389FF25A}" type="pres">
      <dgm:prSet presAssocID="{5E412F68-B2BA-4782-8F54-8B98D8A7585A}" presName="spacer" presStyleCnt="0"/>
      <dgm:spPr/>
    </dgm:pt>
    <dgm:pt modelId="{232589A8-9A38-429D-94C4-03F56240C003}" type="pres">
      <dgm:prSet presAssocID="{2CD825C7-1B8F-4794-947C-47F54D8228F0}" presName="parentText" presStyleLbl="node1" presStyleIdx="5" presStyleCnt="7">
        <dgm:presLayoutVars>
          <dgm:chMax val="0"/>
          <dgm:bulletEnabled val="1"/>
        </dgm:presLayoutVars>
      </dgm:prSet>
      <dgm:spPr/>
    </dgm:pt>
    <dgm:pt modelId="{161ACDAC-F70B-436F-8CBA-C745878769DD}" type="pres">
      <dgm:prSet presAssocID="{921D8997-BEA4-4564-937C-347FE7203438}" presName="spacer" presStyleCnt="0"/>
      <dgm:spPr/>
    </dgm:pt>
    <dgm:pt modelId="{7DDBB9C0-2487-41C9-9D2E-2B84EB2C563E}" type="pres">
      <dgm:prSet presAssocID="{8640EC6D-9F39-4A9A-95DE-F148DF02F1ED}" presName="parentText" presStyleLbl="node1" presStyleIdx="6" presStyleCnt="7">
        <dgm:presLayoutVars>
          <dgm:chMax val="0"/>
          <dgm:bulletEnabled val="1"/>
        </dgm:presLayoutVars>
      </dgm:prSet>
      <dgm:spPr/>
    </dgm:pt>
  </dgm:ptLst>
  <dgm:cxnLst>
    <dgm:cxn modelId="{9017F13F-7A39-4E06-BF5D-409263C4870D}" srcId="{2FE0513C-91F7-4C41-A9D9-B01DB592C2A3}" destId="{1DBABBFC-4C4E-44F5-9124-9F874F606B0C}" srcOrd="2" destOrd="0" parTransId="{C26F55B3-B721-4575-BC0D-0949F931218B}" sibTransId="{166158BD-E32F-4DCA-A9C6-5F9078E47E43}"/>
    <dgm:cxn modelId="{A9A72B40-CE4B-7840-BF33-B70DC5341C38}" type="presOf" srcId="{8640EC6D-9F39-4A9A-95DE-F148DF02F1ED}" destId="{7DDBB9C0-2487-41C9-9D2E-2B84EB2C563E}" srcOrd="0" destOrd="0" presId="urn:microsoft.com/office/officeart/2005/8/layout/vList2"/>
    <dgm:cxn modelId="{613EE24D-64E1-0A4C-885D-50EC6A867EB8}" type="presOf" srcId="{B67A4E08-3628-48CC-8FBF-6FB81038BF84}" destId="{0D4A1E6C-4115-42B0-8242-4EC768FE7DA6}" srcOrd="0" destOrd="0" presId="urn:microsoft.com/office/officeart/2005/8/layout/vList2"/>
    <dgm:cxn modelId="{05DFAB58-9E16-6245-82A6-898C3096F579}" type="presOf" srcId="{69630E13-A95E-4D71-9A08-736C022E4241}" destId="{FBA65B50-9AF4-4B49-8F23-A44005395B58}" srcOrd="0" destOrd="0" presId="urn:microsoft.com/office/officeart/2005/8/layout/vList2"/>
    <dgm:cxn modelId="{2E407D5E-C5DC-0046-9493-216D81F0BDB7}" type="presOf" srcId="{B251E427-06ED-4CF5-BB9C-2F301A007E16}" destId="{030CA0D3-931C-45C5-9BD7-9D51E81475BD}" srcOrd="0" destOrd="0" presId="urn:microsoft.com/office/officeart/2005/8/layout/vList2"/>
    <dgm:cxn modelId="{B0B5B367-3D1A-44EC-A6D2-4B609CA7E4B1}" type="presOf" srcId="{2FE0513C-91F7-4C41-A9D9-B01DB592C2A3}" destId="{96222ABC-0DC5-4712-B12C-2166E540285A}" srcOrd="0" destOrd="0" presId="urn:microsoft.com/office/officeart/2005/8/layout/vList2"/>
    <dgm:cxn modelId="{87C09A6E-5140-40B9-B411-67D5F24EC76B}" srcId="{2FE0513C-91F7-4C41-A9D9-B01DB592C2A3}" destId="{B67A4E08-3628-48CC-8FBF-6FB81038BF84}" srcOrd="4" destOrd="0" parTransId="{5B4C2ACC-9AE3-4E5C-9BD2-456910FF77B7}" sibTransId="{5E412F68-B2BA-4782-8F54-8B98D8A7585A}"/>
    <dgm:cxn modelId="{2FA64072-394D-43F0-A0EE-B690D2565495}" srcId="{2FE0513C-91F7-4C41-A9D9-B01DB592C2A3}" destId="{FACF21BA-BB9F-49FA-9FF8-2A503567828E}" srcOrd="1" destOrd="0" parTransId="{A3100662-363C-4D41-A2C2-CC35BCF4F4A9}" sibTransId="{F250588E-ECC5-4D47-B281-D32CBF9DF209}"/>
    <dgm:cxn modelId="{F730A276-CA86-43AD-8E1E-744FF0536184}" srcId="{2FE0513C-91F7-4C41-A9D9-B01DB592C2A3}" destId="{B251E427-06ED-4CF5-BB9C-2F301A007E16}" srcOrd="0" destOrd="0" parTransId="{32140B50-4434-45B8-9ADE-9176E6113C1D}" sibTransId="{AF56B471-AB19-4694-86F9-DAF5C8758460}"/>
    <dgm:cxn modelId="{F4A54597-6B1F-7642-8F1C-476310B9EEE5}" type="presOf" srcId="{2CD825C7-1B8F-4794-947C-47F54D8228F0}" destId="{232589A8-9A38-429D-94C4-03F56240C003}" srcOrd="0" destOrd="0" presId="urn:microsoft.com/office/officeart/2005/8/layout/vList2"/>
    <dgm:cxn modelId="{BAF2ABAD-9F09-43BE-8F3C-70C3512ED55C}" srcId="{2FE0513C-91F7-4C41-A9D9-B01DB592C2A3}" destId="{69630E13-A95E-4D71-9A08-736C022E4241}" srcOrd="3" destOrd="0" parTransId="{1E3B5EC9-431C-4056-B841-68C0C0B64731}" sibTransId="{407F2D54-A375-4A60-BEA9-1FF86A477C61}"/>
    <dgm:cxn modelId="{18CE42C2-221A-442F-B839-E88D2A6B5E46}" srcId="{2FE0513C-91F7-4C41-A9D9-B01DB592C2A3}" destId="{8640EC6D-9F39-4A9A-95DE-F148DF02F1ED}" srcOrd="6" destOrd="0" parTransId="{218B7DF2-D671-419F-858C-ED010A94B308}" sibTransId="{C7B8C523-DFA2-4743-93D3-2ECAB9C6AC3A}"/>
    <dgm:cxn modelId="{ED0E49C5-5059-064C-BE8D-8B119C9E8ED4}" type="presOf" srcId="{1DBABBFC-4C4E-44F5-9124-9F874F606B0C}" destId="{EA2A3906-909A-4FDA-960F-C61689BA527B}" srcOrd="0" destOrd="0" presId="urn:microsoft.com/office/officeart/2005/8/layout/vList2"/>
    <dgm:cxn modelId="{08676DD3-644A-2D40-9D0B-F4C479589EAD}" type="presOf" srcId="{FACF21BA-BB9F-49FA-9FF8-2A503567828E}" destId="{ED87B58F-C7F6-4D15-9085-2EFAA0D7B075}" srcOrd="0" destOrd="0" presId="urn:microsoft.com/office/officeart/2005/8/layout/vList2"/>
    <dgm:cxn modelId="{F5EB7AFC-A023-46A6-BF42-5C6C20084F90}" srcId="{2FE0513C-91F7-4C41-A9D9-B01DB592C2A3}" destId="{2CD825C7-1B8F-4794-947C-47F54D8228F0}" srcOrd="5" destOrd="0" parTransId="{B3AF9471-CFB5-49EB-8D61-E4AB6A146941}" sibTransId="{921D8997-BEA4-4564-937C-347FE7203438}"/>
    <dgm:cxn modelId="{ED29C91E-B327-BF49-A7A4-64E1B04B755C}" type="presParOf" srcId="{96222ABC-0DC5-4712-B12C-2166E540285A}" destId="{030CA0D3-931C-45C5-9BD7-9D51E81475BD}" srcOrd="0" destOrd="0" presId="urn:microsoft.com/office/officeart/2005/8/layout/vList2"/>
    <dgm:cxn modelId="{355B6A1C-ED65-9B45-BDC2-F619291F0897}" type="presParOf" srcId="{96222ABC-0DC5-4712-B12C-2166E540285A}" destId="{9AE3504F-DCFD-4984-9D6C-416F1C7E574D}" srcOrd="1" destOrd="0" presId="urn:microsoft.com/office/officeart/2005/8/layout/vList2"/>
    <dgm:cxn modelId="{DFD4C90E-321C-FB4E-860A-1323CD466846}" type="presParOf" srcId="{96222ABC-0DC5-4712-B12C-2166E540285A}" destId="{ED87B58F-C7F6-4D15-9085-2EFAA0D7B075}" srcOrd="2" destOrd="0" presId="urn:microsoft.com/office/officeart/2005/8/layout/vList2"/>
    <dgm:cxn modelId="{A220605C-71EC-8B48-87FB-7732F2FBCF10}" type="presParOf" srcId="{96222ABC-0DC5-4712-B12C-2166E540285A}" destId="{D3589972-CD4F-40D4-926D-A5024EB182AB}" srcOrd="3" destOrd="0" presId="urn:microsoft.com/office/officeart/2005/8/layout/vList2"/>
    <dgm:cxn modelId="{0A8E00F5-359A-0344-836D-E57EE9A163AF}" type="presParOf" srcId="{96222ABC-0DC5-4712-B12C-2166E540285A}" destId="{EA2A3906-909A-4FDA-960F-C61689BA527B}" srcOrd="4" destOrd="0" presId="urn:microsoft.com/office/officeart/2005/8/layout/vList2"/>
    <dgm:cxn modelId="{FA0F6BB0-85EE-F040-89D0-121695ACD5CB}" type="presParOf" srcId="{96222ABC-0DC5-4712-B12C-2166E540285A}" destId="{A5574A79-5F52-4418-B518-35160382DB1B}" srcOrd="5" destOrd="0" presId="urn:microsoft.com/office/officeart/2005/8/layout/vList2"/>
    <dgm:cxn modelId="{E2EF1BD4-37AC-C048-999D-1747A57729A6}" type="presParOf" srcId="{96222ABC-0DC5-4712-B12C-2166E540285A}" destId="{FBA65B50-9AF4-4B49-8F23-A44005395B58}" srcOrd="6" destOrd="0" presId="urn:microsoft.com/office/officeart/2005/8/layout/vList2"/>
    <dgm:cxn modelId="{AF0EF5EA-A481-1646-93BF-23331BC800C0}" type="presParOf" srcId="{96222ABC-0DC5-4712-B12C-2166E540285A}" destId="{8C2E9B0B-411F-4B65-8E1D-FF5D4BE388A6}" srcOrd="7" destOrd="0" presId="urn:microsoft.com/office/officeart/2005/8/layout/vList2"/>
    <dgm:cxn modelId="{A6A5D6FB-3306-D046-8A3D-D7D769B68041}" type="presParOf" srcId="{96222ABC-0DC5-4712-B12C-2166E540285A}" destId="{0D4A1E6C-4115-42B0-8242-4EC768FE7DA6}" srcOrd="8" destOrd="0" presId="urn:microsoft.com/office/officeart/2005/8/layout/vList2"/>
    <dgm:cxn modelId="{EF0335E9-59EA-EB4E-ADF0-C54EBEF7527F}" type="presParOf" srcId="{96222ABC-0DC5-4712-B12C-2166E540285A}" destId="{748641AF-BAB4-472A-B8E1-7586389FF25A}" srcOrd="9" destOrd="0" presId="urn:microsoft.com/office/officeart/2005/8/layout/vList2"/>
    <dgm:cxn modelId="{85089852-1FEF-8549-9CA5-5075FC9D1C78}" type="presParOf" srcId="{96222ABC-0DC5-4712-B12C-2166E540285A}" destId="{232589A8-9A38-429D-94C4-03F56240C003}" srcOrd="10" destOrd="0" presId="urn:microsoft.com/office/officeart/2005/8/layout/vList2"/>
    <dgm:cxn modelId="{4BC1CAB2-B536-EC4E-95E5-346E22BD4AE2}" type="presParOf" srcId="{96222ABC-0DC5-4712-B12C-2166E540285A}" destId="{161ACDAC-F70B-436F-8CBA-C745878769DD}" srcOrd="11" destOrd="0" presId="urn:microsoft.com/office/officeart/2005/8/layout/vList2"/>
    <dgm:cxn modelId="{3B3883E4-EDE5-C547-9AFD-CBA122DB924A}" type="presParOf" srcId="{96222ABC-0DC5-4712-B12C-2166E540285A}" destId="{7DDBB9C0-2487-41C9-9D2E-2B84EB2C563E}"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87846-8FEB-4B6A-8320-680EB2BF3F30}"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CD5F98E8-13D1-4A2C-90BA-22CD5DDB9236}">
      <dgm:prSet/>
      <dgm:spPr/>
      <dgm:t>
        <a:bodyPr/>
        <a:lstStyle/>
        <a:p>
          <a:r>
            <a:rPr lang="tr-TR" dirty="0"/>
            <a:t>Süreç Amacı</a:t>
          </a:r>
          <a:endParaRPr lang="en-US" dirty="0"/>
        </a:p>
      </dgm:t>
    </dgm:pt>
    <dgm:pt modelId="{2CACBBEF-3C12-4009-BE68-6C0A568B071E}" type="parTrans" cxnId="{931D58D6-1BCF-4B2E-B4DB-E031290D27AA}">
      <dgm:prSet/>
      <dgm:spPr/>
      <dgm:t>
        <a:bodyPr/>
        <a:lstStyle/>
        <a:p>
          <a:endParaRPr lang="en-US"/>
        </a:p>
      </dgm:t>
    </dgm:pt>
    <dgm:pt modelId="{E66EDCB2-3CBE-4B2E-8B18-D344B8F1D501}" type="sibTrans" cxnId="{931D58D6-1BCF-4B2E-B4DB-E031290D27AA}">
      <dgm:prSet/>
      <dgm:spPr/>
      <dgm:t>
        <a:bodyPr/>
        <a:lstStyle/>
        <a:p>
          <a:endParaRPr lang="en-US"/>
        </a:p>
      </dgm:t>
    </dgm:pt>
    <dgm:pt modelId="{9E2C1E49-E3B8-40E6-A69F-FEEB3947C517}">
      <dgm:prSet/>
      <dgm:spPr/>
      <dgm:t>
        <a:bodyPr/>
        <a:lstStyle/>
        <a:p>
          <a:pPr algn="just"/>
          <a:r>
            <a:rPr lang="tr-TR" dirty="0"/>
            <a:t>Üretimin devamlılığını ve müşteri memnuniyetinin yüksek olması adına tedarikçilere ve atölyeye doğru zamanda ve doğru adette sipariş vermek, bunu sağlarken stok seviyesini mümkün olan en iyi seviyede tutmaktır. </a:t>
          </a:r>
          <a:endParaRPr lang="en-US" dirty="0"/>
        </a:p>
      </dgm:t>
    </dgm:pt>
    <dgm:pt modelId="{99977D9B-23AA-4916-9D14-E60B7D07F433}" type="parTrans" cxnId="{2C5A4E4D-9E99-4817-BE36-09E9D0BDF3EA}">
      <dgm:prSet/>
      <dgm:spPr/>
      <dgm:t>
        <a:bodyPr/>
        <a:lstStyle/>
        <a:p>
          <a:endParaRPr lang="en-US"/>
        </a:p>
      </dgm:t>
    </dgm:pt>
    <dgm:pt modelId="{C445251B-0987-4C47-AD30-5901CC2B245D}" type="sibTrans" cxnId="{2C5A4E4D-9E99-4817-BE36-09E9D0BDF3EA}">
      <dgm:prSet/>
      <dgm:spPr/>
      <dgm:t>
        <a:bodyPr/>
        <a:lstStyle/>
        <a:p>
          <a:endParaRPr lang="en-US"/>
        </a:p>
      </dgm:t>
    </dgm:pt>
    <dgm:pt modelId="{C8AF9462-3742-4024-8570-5B51BCEE8A45}" type="pres">
      <dgm:prSet presAssocID="{2B587846-8FEB-4B6A-8320-680EB2BF3F30}" presName="Name0" presStyleCnt="0">
        <dgm:presLayoutVars>
          <dgm:dir/>
          <dgm:animLvl val="lvl"/>
          <dgm:resizeHandles val="exact"/>
        </dgm:presLayoutVars>
      </dgm:prSet>
      <dgm:spPr/>
    </dgm:pt>
    <dgm:pt modelId="{B32ADF39-CC46-493D-93B7-72164CAFBA6C}" type="pres">
      <dgm:prSet presAssocID="{9E2C1E49-E3B8-40E6-A69F-FEEB3947C517}" presName="boxAndChildren" presStyleCnt="0"/>
      <dgm:spPr/>
    </dgm:pt>
    <dgm:pt modelId="{70AED3BF-B9F7-4B35-91F9-09F090B7A9BB}" type="pres">
      <dgm:prSet presAssocID="{9E2C1E49-E3B8-40E6-A69F-FEEB3947C517}" presName="parentTextBox" presStyleLbl="node1" presStyleIdx="0" presStyleCnt="2"/>
      <dgm:spPr/>
    </dgm:pt>
    <dgm:pt modelId="{336E1570-17FD-455C-9A8A-17AEB427258F}" type="pres">
      <dgm:prSet presAssocID="{E66EDCB2-3CBE-4B2E-8B18-D344B8F1D501}" presName="sp" presStyleCnt="0"/>
      <dgm:spPr/>
    </dgm:pt>
    <dgm:pt modelId="{6AB0159F-9A14-4F00-9BE6-A16B57289F2E}" type="pres">
      <dgm:prSet presAssocID="{CD5F98E8-13D1-4A2C-90BA-22CD5DDB9236}" presName="arrowAndChildren" presStyleCnt="0"/>
      <dgm:spPr/>
    </dgm:pt>
    <dgm:pt modelId="{153DCD4B-2672-48FF-85FD-1904EA3EB288}" type="pres">
      <dgm:prSet presAssocID="{CD5F98E8-13D1-4A2C-90BA-22CD5DDB9236}" presName="parentTextArrow" presStyleLbl="node1" presStyleIdx="1" presStyleCnt="2"/>
      <dgm:spPr/>
    </dgm:pt>
  </dgm:ptLst>
  <dgm:cxnLst>
    <dgm:cxn modelId="{2C5A4E4D-9E99-4817-BE36-09E9D0BDF3EA}" srcId="{2B587846-8FEB-4B6A-8320-680EB2BF3F30}" destId="{9E2C1E49-E3B8-40E6-A69F-FEEB3947C517}" srcOrd="1" destOrd="0" parTransId="{99977D9B-23AA-4916-9D14-E60B7D07F433}" sibTransId="{C445251B-0987-4C47-AD30-5901CC2B245D}"/>
    <dgm:cxn modelId="{14259163-B30F-42A7-9A43-0B30BDA0EF09}" type="presOf" srcId="{2B587846-8FEB-4B6A-8320-680EB2BF3F30}" destId="{C8AF9462-3742-4024-8570-5B51BCEE8A45}" srcOrd="0" destOrd="0" presId="urn:microsoft.com/office/officeart/2005/8/layout/process4"/>
    <dgm:cxn modelId="{B218169B-D529-43BC-9024-54DC1B8F779B}" type="presOf" srcId="{CD5F98E8-13D1-4A2C-90BA-22CD5DDB9236}" destId="{153DCD4B-2672-48FF-85FD-1904EA3EB288}" srcOrd="0" destOrd="0" presId="urn:microsoft.com/office/officeart/2005/8/layout/process4"/>
    <dgm:cxn modelId="{D4F52EA7-4B69-4302-9AB0-C6B5A245D246}" type="presOf" srcId="{9E2C1E49-E3B8-40E6-A69F-FEEB3947C517}" destId="{70AED3BF-B9F7-4B35-91F9-09F090B7A9BB}" srcOrd="0" destOrd="0" presId="urn:microsoft.com/office/officeart/2005/8/layout/process4"/>
    <dgm:cxn modelId="{931D58D6-1BCF-4B2E-B4DB-E031290D27AA}" srcId="{2B587846-8FEB-4B6A-8320-680EB2BF3F30}" destId="{CD5F98E8-13D1-4A2C-90BA-22CD5DDB9236}" srcOrd="0" destOrd="0" parTransId="{2CACBBEF-3C12-4009-BE68-6C0A568B071E}" sibTransId="{E66EDCB2-3CBE-4B2E-8B18-D344B8F1D501}"/>
    <dgm:cxn modelId="{3378EC4B-65F4-4E15-A558-D481259A60DD}" type="presParOf" srcId="{C8AF9462-3742-4024-8570-5B51BCEE8A45}" destId="{B32ADF39-CC46-493D-93B7-72164CAFBA6C}" srcOrd="0" destOrd="0" presId="urn:microsoft.com/office/officeart/2005/8/layout/process4"/>
    <dgm:cxn modelId="{22A92096-CD62-4DB0-B3C4-6F726401136C}" type="presParOf" srcId="{B32ADF39-CC46-493D-93B7-72164CAFBA6C}" destId="{70AED3BF-B9F7-4B35-91F9-09F090B7A9BB}" srcOrd="0" destOrd="0" presId="urn:microsoft.com/office/officeart/2005/8/layout/process4"/>
    <dgm:cxn modelId="{66BE7889-B85E-430D-91E5-5B1042055D35}" type="presParOf" srcId="{C8AF9462-3742-4024-8570-5B51BCEE8A45}" destId="{336E1570-17FD-455C-9A8A-17AEB427258F}" srcOrd="1" destOrd="0" presId="urn:microsoft.com/office/officeart/2005/8/layout/process4"/>
    <dgm:cxn modelId="{705E62E8-0991-4604-B5C3-3D0D32A68811}" type="presParOf" srcId="{C8AF9462-3742-4024-8570-5B51BCEE8A45}" destId="{6AB0159F-9A14-4F00-9BE6-A16B57289F2E}" srcOrd="2" destOrd="0" presId="urn:microsoft.com/office/officeart/2005/8/layout/process4"/>
    <dgm:cxn modelId="{74968E69-3034-44A0-A17B-FC366A56E9B0}" type="presParOf" srcId="{6AB0159F-9A14-4F00-9BE6-A16B57289F2E}" destId="{153DCD4B-2672-48FF-85FD-1904EA3EB28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B44EEC-B08F-40F1-B35F-BF2486D09C5B}"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C7F88A97-4606-4E8A-934F-7E2082E23D95}">
      <dgm:prSet/>
      <dgm:spPr/>
      <dgm:t>
        <a:bodyPr/>
        <a:lstStyle/>
        <a:p>
          <a:r>
            <a:rPr lang="tr-TR" dirty="0"/>
            <a:t>MRP çalıştırılır ve kontrolü sağlanır.</a:t>
          </a:r>
          <a:endParaRPr lang="en-US" dirty="0"/>
        </a:p>
      </dgm:t>
    </dgm:pt>
    <dgm:pt modelId="{AF1CC251-4639-41AB-9FC5-E3A15D56B1F2}" type="parTrans" cxnId="{EF30F34B-337A-4187-9C32-5196F80C79B2}">
      <dgm:prSet/>
      <dgm:spPr/>
      <dgm:t>
        <a:bodyPr/>
        <a:lstStyle/>
        <a:p>
          <a:endParaRPr lang="en-US"/>
        </a:p>
      </dgm:t>
    </dgm:pt>
    <dgm:pt modelId="{A97081B3-4180-4AC6-A996-CD1CC4C14254}" type="sibTrans" cxnId="{EF30F34B-337A-4187-9C32-5196F80C79B2}">
      <dgm:prSet/>
      <dgm:spPr/>
      <dgm:t>
        <a:bodyPr/>
        <a:lstStyle/>
        <a:p>
          <a:endParaRPr lang="en-US" dirty="0"/>
        </a:p>
      </dgm:t>
    </dgm:pt>
    <dgm:pt modelId="{BE7B43BF-0819-4A2B-BD97-CB8F5C25BE63}">
      <dgm:prSet/>
      <dgm:spPr/>
      <dgm:t>
        <a:bodyPr/>
        <a:lstStyle/>
        <a:p>
          <a:r>
            <a:rPr lang="tr-TR" dirty="0"/>
            <a:t>Siparişlerin tedarikçilere yayınlanması gerçekleştirilir. </a:t>
          </a:r>
          <a:endParaRPr lang="en-US" dirty="0"/>
        </a:p>
      </dgm:t>
    </dgm:pt>
    <dgm:pt modelId="{78E2AC66-B801-4519-BA85-FC5A682EB6BB}" type="parTrans" cxnId="{BB2AD869-7FC2-4BF8-9048-9EDE0ACBC50E}">
      <dgm:prSet/>
      <dgm:spPr/>
      <dgm:t>
        <a:bodyPr/>
        <a:lstStyle/>
        <a:p>
          <a:endParaRPr lang="en-US"/>
        </a:p>
      </dgm:t>
    </dgm:pt>
    <dgm:pt modelId="{7A2670F8-44C1-4C6F-A651-0C1E8EF7A09E}" type="sibTrans" cxnId="{BB2AD869-7FC2-4BF8-9048-9EDE0ACBC50E}">
      <dgm:prSet/>
      <dgm:spPr/>
      <dgm:t>
        <a:bodyPr/>
        <a:lstStyle/>
        <a:p>
          <a:endParaRPr lang="en-US" dirty="0"/>
        </a:p>
      </dgm:t>
    </dgm:pt>
    <dgm:pt modelId="{265D7758-1498-4AF1-B214-5CC7E3DF4E7A}">
      <dgm:prSet/>
      <dgm:spPr/>
      <dgm:t>
        <a:bodyPr/>
        <a:lstStyle/>
        <a:p>
          <a:r>
            <a:rPr lang="tr-TR" dirty="0"/>
            <a:t>Atölye’de üretilen parçalar için iş emirleri açılır.</a:t>
          </a:r>
          <a:endParaRPr lang="en-US" dirty="0"/>
        </a:p>
      </dgm:t>
    </dgm:pt>
    <dgm:pt modelId="{E1CDB1CC-F562-4C12-A99E-C8A5FE7DA8A5}" type="parTrans" cxnId="{C24A9EE8-BAED-4886-9FF1-C2FD5A1B43C4}">
      <dgm:prSet/>
      <dgm:spPr/>
      <dgm:t>
        <a:bodyPr/>
        <a:lstStyle/>
        <a:p>
          <a:endParaRPr lang="en-US"/>
        </a:p>
      </dgm:t>
    </dgm:pt>
    <dgm:pt modelId="{407C97BF-9118-4A14-ADC3-0F380887BD1A}" type="sibTrans" cxnId="{C24A9EE8-BAED-4886-9FF1-C2FD5A1B43C4}">
      <dgm:prSet/>
      <dgm:spPr/>
      <dgm:t>
        <a:bodyPr/>
        <a:lstStyle/>
        <a:p>
          <a:endParaRPr lang="en-US" dirty="0"/>
        </a:p>
      </dgm:t>
    </dgm:pt>
    <dgm:pt modelId="{DFAE3E64-5BCD-4DAD-A858-37A03ABFD069}">
      <dgm:prSet/>
      <dgm:spPr/>
      <dgm:t>
        <a:bodyPr/>
        <a:lstStyle/>
        <a:p>
          <a:r>
            <a:rPr lang="tr-TR" dirty="0"/>
            <a:t>Kritik parça raporu çalıştırılır ve gerekli acil sipariş aksiyonları alınır.</a:t>
          </a:r>
          <a:endParaRPr lang="en-US" dirty="0"/>
        </a:p>
      </dgm:t>
    </dgm:pt>
    <dgm:pt modelId="{A01A21D3-6D8D-42E1-B607-AE60DF524938}" type="parTrans" cxnId="{87782FAB-AA4E-477F-8427-D74BDD1D73A6}">
      <dgm:prSet/>
      <dgm:spPr/>
      <dgm:t>
        <a:bodyPr/>
        <a:lstStyle/>
        <a:p>
          <a:endParaRPr lang="en-US"/>
        </a:p>
      </dgm:t>
    </dgm:pt>
    <dgm:pt modelId="{31D5FF73-029F-40F5-BD06-7C1193C88795}" type="sibTrans" cxnId="{87782FAB-AA4E-477F-8427-D74BDD1D73A6}">
      <dgm:prSet custT="1"/>
      <dgm:spPr/>
      <dgm:t>
        <a:bodyPr/>
        <a:lstStyle/>
        <a:p>
          <a:endParaRPr lang="en-US" sz="2000" dirty="0"/>
        </a:p>
      </dgm:t>
    </dgm:pt>
    <dgm:pt modelId="{A6F02667-62C4-414A-8807-3C3DAF7932A1}">
      <dgm:prSet/>
      <dgm:spPr/>
      <dgm:t>
        <a:bodyPr/>
        <a:lstStyle/>
        <a:p>
          <a:r>
            <a:rPr lang="tr-TR" dirty="0"/>
            <a:t>Kritik parçalar için gerekli ise sayım ve BOM kontrolü aksiyonları alınır.</a:t>
          </a:r>
          <a:endParaRPr lang="en-US" dirty="0"/>
        </a:p>
      </dgm:t>
    </dgm:pt>
    <dgm:pt modelId="{83B81D10-25B0-40C7-BC13-7EC6C359F072}" type="parTrans" cxnId="{E0FAFC9A-17F9-4EC6-A9BA-140AF9DAB355}">
      <dgm:prSet/>
      <dgm:spPr/>
      <dgm:t>
        <a:bodyPr/>
        <a:lstStyle/>
        <a:p>
          <a:endParaRPr lang="en-US"/>
        </a:p>
      </dgm:t>
    </dgm:pt>
    <dgm:pt modelId="{E892A47D-10ED-4FED-B4DA-08217FA36B7F}" type="sibTrans" cxnId="{E0FAFC9A-17F9-4EC6-A9BA-140AF9DAB355}">
      <dgm:prSet/>
      <dgm:spPr/>
      <dgm:t>
        <a:bodyPr/>
        <a:lstStyle/>
        <a:p>
          <a:endParaRPr lang="en-US" dirty="0"/>
        </a:p>
      </dgm:t>
    </dgm:pt>
    <dgm:pt modelId="{AFEF16A3-CF83-4994-B690-AEB4A10E442D}">
      <dgm:prSet/>
      <dgm:spPr/>
      <dgm:t>
        <a:bodyPr/>
        <a:lstStyle/>
        <a:p>
          <a:r>
            <a:rPr lang="tr-TR" dirty="0"/>
            <a:t>Yedek Parça siparişlerinin analizi yapılır ve sisteme alınır.</a:t>
          </a:r>
          <a:endParaRPr lang="en-US" dirty="0"/>
        </a:p>
      </dgm:t>
    </dgm:pt>
    <dgm:pt modelId="{E56CE0A3-89AC-43B3-A461-A89A9E4F1B05}" type="parTrans" cxnId="{57C0AB19-FCAC-4188-BA48-178588BC4091}">
      <dgm:prSet/>
      <dgm:spPr/>
      <dgm:t>
        <a:bodyPr/>
        <a:lstStyle/>
        <a:p>
          <a:endParaRPr lang="en-US"/>
        </a:p>
      </dgm:t>
    </dgm:pt>
    <dgm:pt modelId="{3E13E606-92A8-44C5-BCAA-2D5B7E62DDDF}" type="sibTrans" cxnId="{57C0AB19-FCAC-4188-BA48-178588BC4091}">
      <dgm:prSet/>
      <dgm:spPr/>
      <dgm:t>
        <a:bodyPr/>
        <a:lstStyle/>
        <a:p>
          <a:endParaRPr lang="en-US" dirty="0"/>
        </a:p>
      </dgm:t>
    </dgm:pt>
    <dgm:pt modelId="{071B1C3E-F0B3-4184-B4F9-B9DFFFA4DE99}">
      <dgm:prSet/>
      <dgm:spPr/>
      <dgm:t>
        <a:bodyPr/>
        <a:lstStyle/>
        <a:p>
          <a:r>
            <a:rPr lang="tr-TR" dirty="0"/>
            <a:t>Yılsonu sayım planı gerçekleştirilir.</a:t>
          </a:r>
          <a:endParaRPr lang="en-US" dirty="0"/>
        </a:p>
      </dgm:t>
    </dgm:pt>
    <dgm:pt modelId="{DDAD57F4-B7DF-4A2E-8BFC-BB06A9E59809}" type="parTrans" cxnId="{6BF7C7CD-138E-4A77-ADAA-44468795EC9D}">
      <dgm:prSet/>
      <dgm:spPr/>
      <dgm:t>
        <a:bodyPr/>
        <a:lstStyle/>
        <a:p>
          <a:endParaRPr lang="en-US"/>
        </a:p>
      </dgm:t>
    </dgm:pt>
    <dgm:pt modelId="{004EF908-0252-46AF-8424-FA8E563C9933}" type="sibTrans" cxnId="{6BF7C7CD-138E-4A77-ADAA-44468795EC9D}">
      <dgm:prSet/>
      <dgm:spPr/>
      <dgm:t>
        <a:bodyPr/>
        <a:lstStyle/>
        <a:p>
          <a:endParaRPr lang="en-US" dirty="0"/>
        </a:p>
      </dgm:t>
    </dgm:pt>
    <dgm:pt modelId="{CADAB933-4B3B-4A4B-842F-BAE179B11762}">
      <dgm:prSet/>
      <dgm:spPr/>
      <dgm:t>
        <a:bodyPr/>
        <a:lstStyle/>
        <a:p>
          <a:r>
            <a:rPr lang="tr-TR" dirty="0"/>
            <a:t>ECO ile değişecek parçaların siparişleri düzenlenir.</a:t>
          </a:r>
          <a:endParaRPr lang="en-US" dirty="0"/>
        </a:p>
      </dgm:t>
    </dgm:pt>
    <dgm:pt modelId="{10576959-85A7-441D-A4D5-1F5854759430}" type="parTrans" cxnId="{F72EDA89-7C46-4B8B-8BE3-17A83A038BAC}">
      <dgm:prSet/>
      <dgm:spPr/>
      <dgm:t>
        <a:bodyPr/>
        <a:lstStyle/>
        <a:p>
          <a:endParaRPr lang="en-US"/>
        </a:p>
      </dgm:t>
    </dgm:pt>
    <dgm:pt modelId="{774485F6-5C87-4AC7-B5AB-EE85233D6647}" type="sibTrans" cxnId="{F72EDA89-7C46-4B8B-8BE3-17A83A038BAC}">
      <dgm:prSet/>
      <dgm:spPr/>
      <dgm:t>
        <a:bodyPr/>
        <a:lstStyle/>
        <a:p>
          <a:endParaRPr lang="en-US"/>
        </a:p>
      </dgm:t>
    </dgm:pt>
    <dgm:pt modelId="{EE039F41-8372-4768-B915-FD3063272785}" type="pres">
      <dgm:prSet presAssocID="{FEB44EEC-B08F-40F1-B35F-BF2486D09C5B}" presName="Name0" presStyleCnt="0">
        <dgm:presLayoutVars>
          <dgm:dir/>
          <dgm:resizeHandles val="exact"/>
        </dgm:presLayoutVars>
      </dgm:prSet>
      <dgm:spPr/>
    </dgm:pt>
    <dgm:pt modelId="{B4EB064B-048C-4695-9D61-93D43F66B543}" type="pres">
      <dgm:prSet presAssocID="{C7F88A97-4606-4E8A-934F-7E2082E23D95}" presName="node" presStyleLbl="node1" presStyleIdx="0" presStyleCnt="8">
        <dgm:presLayoutVars>
          <dgm:bulletEnabled val="1"/>
        </dgm:presLayoutVars>
      </dgm:prSet>
      <dgm:spPr/>
    </dgm:pt>
    <dgm:pt modelId="{507E2FED-88E5-4749-A477-1723C8A8C1F3}" type="pres">
      <dgm:prSet presAssocID="{A97081B3-4180-4AC6-A996-CD1CC4C14254}" presName="sibTrans" presStyleLbl="sibTrans1D1" presStyleIdx="0" presStyleCnt="7"/>
      <dgm:spPr/>
    </dgm:pt>
    <dgm:pt modelId="{A5F9242F-E63F-4691-B189-D96D1D24C5CA}" type="pres">
      <dgm:prSet presAssocID="{A97081B3-4180-4AC6-A996-CD1CC4C14254}" presName="connectorText" presStyleLbl="sibTrans1D1" presStyleIdx="0" presStyleCnt="7"/>
      <dgm:spPr/>
    </dgm:pt>
    <dgm:pt modelId="{B0AB67CE-6359-4318-A695-1125465A0915}" type="pres">
      <dgm:prSet presAssocID="{BE7B43BF-0819-4A2B-BD97-CB8F5C25BE63}" presName="node" presStyleLbl="node1" presStyleIdx="1" presStyleCnt="8">
        <dgm:presLayoutVars>
          <dgm:bulletEnabled val="1"/>
        </dgm:presLayoutVars>
      </dgm:prSet>
      <dgm:spPr/>
    </dgm:pt>
    <dgm:pt modelId="{B3AC7DE7-1949-43B2-91D9-24CB8B76C200}" type="pres">
      <dgm:prSet presAssocID="{7A2670F8-44C1-4C6F-A651-0C1E8EF7A09E}" presName="sibTrans" presStyleLbl="sibTrans1D1" presStyleIdx="1" presStyleCnt="7"/>
      <dgm:spPr/>
    </dgm:pt>
    <dgm:pt modelId="{B65599F0-63EB-4DCF-A64C-C50BB02B1BFF}" type="pres">
      <dgm:prSet presAssocID="{7A2670F8-44C1-4C6F-A651-0C1E8EF7A09E}" presName="connectorText" presStyleLbl="sibTrans1D1" presStyleIdx="1" presStyleCnt="7"/>
      <dgm:spPr/>
    </dgm:pt>
    <dgm:pt modelId="{B4AAF45A-FB51-4CF4-8B85-A9E15952206C}" type="pres">
      <dgm:prSet presAssocID="{265D7758-1498-4AF1-B214-5CC7E3DF4E7A}" presName="node" presStyleLbl="node1" presStyleIdx="2" presStyleCnt="8">
        <dgm:presLayoutVars>
          <dgm:bulletEnabled val="1"/>
        </dgm:presLayoutVars>
      </dgm:prSet>
      <dgm:spPr/>
    </dgm:pt>
    <dgm:pt modelId="{81B35473-A2E1-496D-B99D-E4C1860820E6}" type="pres">
      <dgm:prSet presAssocID="{407C97BF-9118-4A14-ADC3-0F380887BD1A}" presName="sibTrans" presStyleLbl="sibTrans1D1" presStyleIdx="2" presStyleCnt="7"/>
      <dgm:spPr/>
    </dgm:pt>
    <dgm:pt modelId="{6C301970-F798-4561-9EF6-FADD7C6D52F8}" type="pres">
      <dgm:prSet presAssocID="{407C97BF-9118-4A14-ADC3-0F380887BD1A}" presName="connectorText" presStyleLbl="sibTrans1D1" presStyleIdx="2" presStyleCnt="7"/>
      <dgm:spPr/>
    </dgm:pt>
    <dgm:pt modelId="{DF8DD55E-08F7-4503-8ECA-090E9CC7CD1B}" type="pres">
      <dgm:prSet presAssocID="{DFAE3E64-5BCD-4DAD-A858-37A03ABFD069}" presName="node" presStyleLbl="node1" presStyleIdx="3" presStyleCnt="8">
        <dgm:presLayoutVars>
          <dgm:bulletEnabled val="1"/>
        </dgm:presLayoutVars>
      </dgm:prSet>
      <dgm:spPr/>
    </dgm:pt>
    <dgm:pt modelId="{CD0AF473-0865-4592-AA63-70A2A5A8C5A7}" type="pres">
      <dgm:prSet presAssocID="{31D5FF73-029F-40F5-BD06-7C1193C88795}" presName="sibTrans" presStyleLbl="sibTrans1D1" presStyleIdx="3" presStyleCnt="7"/>
      <dgm:spPr/>
    </dgm:pt>
    <dgm:pt modelId="{E4DC2016-1B0F-4418-A5DB-6474D63F8A43}" type="pres">
      <dgm:prSet presAssocID="{31D5FF73-029F-40F5-BD06-7C1193C88795}" presName="connectorText" presStyleLbl="sibTrans1D1" presStyleIdx="3" presStyleCnt="7"/>
      <dgm:spPr/>
    </dgm:pt>
    <dgm:pt modelId="{5EC26E0F-23DF-454C-8B06-62295311D803}" type="pres">
      <dgm:prSet presAssocID="{A6F02667-62C4-414A-8807-3C3DAF7932A1}" presName="node" presStyleLbl="node1" presStyleIdx="4" presStyleCnt="8">
        <dgm:presLayoutVars>
          <dgm:bulletEnabled val="1"/>
        </dgm:presLayoutVars>
      </dgm:prSet>
      <dgm:spPr/>
    </dgm:pt>
    <dgm:pt modelId="{03223B44-0DBB-49E0-BECE-707359E425C3}" type="pres">
      <dgm:prSet presAssocID="{E892A47D-10ED-4FED-B4DA-08217FA36B7F}" presName="sibTrans" presStyleLbl="sibTrans1D1" presStyleIdx="4" presStyleCnt="7"/>
      <dgm:spPr/>
    </dgm:pt>
    <dgm:pt modelId="{5D4730FB-2A73-43B6-827A-582A7C96719D}" type="pres">
      <dgm:prSet presAssocID="{E892A47D-10ED-4FED-B4DA-08217FA36B7F}" presName="connectorText" presStyleLbl="sibTrans1D1" presStyleIdx="4" presStyleCnt="7"/>
      <dgm:spPr/>
    </dgm:pt>
    <dgm:pt modelId="{A5BBABD0-FC55-4D5D-92CB-BF9FA6B54E28}" type="pres">
      <dgm:prSet presAssocID="{AFEF16A3-CF83-4994-B690-AEB4A10E442D}" presName="node" presStyleLbl="node1" presStyleIdx="5" presStyleCnt="8">
        <dgm:presLayoutVars>
          <dgm:bulletEnabled val="1"/>
        </dgm:presLayoutVars>
      </dgm:prSet>
      <dgm:spPr/>
    </dgm:pt>
    <dgm:pt modelId="{984BB92D-7AA9-4434-8282-57A23175BE19}" type="pres">
      <dgm:prSet presAssocID="{3E13E606-92A8-44C5-BCAA-2D5B7E62DDDF}" presName="sibTrans" presStyleLbl="sibTrans1D1" presStyleIdx="5" presStyleCnt="7"/>
      <dgm:spPr/>
    </dgm:pt>
    <dgm:pt modelId="{0AA807C3-17BF-42C1-B940-9470C93AA664}" type="pres">
      <dgm:prSet presAssocID="{3E13E606-92A8-44C5-BCAA-2D5B7E62DDDF}" presName="connectorText" presStyleLbl="sibTrans1D1" presStyleIdx="5" presStyleCnt="7"/>
      <dgm:spPr/>
    </dgm:pt>
    <dgm:pt modelId="{DBFB5A82-6E0C-4B2C-BCBC-F0B30C96454D}" type="pres">
      <dgm:prSet presAssocID="{071B1C3E-F0B3-4184-B4F9-B9DFFFA4DE99}" presName="node" presStyleLbl="node1" presStyleIdx="6" presStyleCnt="8">
        <dgm:presLayoutVars>
          <dgm:bulletEnabled val="1"/>
        </dgm:presLayoutVars>
      </dgm:prSet>
      <dgm:spPr/>
    </dgm:pt>
    <dgm:pt modelId="{7CCFC696-F813-4678-99C2-3DC5988ED020}" type="pres">
      <dgm:prSet presAssocID="{004EF908-0252-46AF-8424-FA8E563C9933}" presName="sibTrans" presStyleLbl="sibTrans1D1" presStyleIdx="6" presStyleCnt="7"/>
      <dgm:spPr/>
    </dgm:pt>
    <dgm:pt modelId="{5ACCABBB-AF8C-4316-9762-9772C83FA599}" type="pres">
      <dgm:prSet presAssocID="{004EF908-0252-46AF-8424-FA8E563C9933}" presName="connectorText" presStyleLbl="sibTrans1D1" presStyleIdx="6" presStyleCnt="7"/>
      <dgm:spPr/>
    </dgm:pt>
    <dgm:pt modelId="{6D577701-0BA3-4D04-9D8A-F336F085A9DC}" type="pres">
      <dgm:prSet presAssocID="{CADAB933-4B3B-4A4B-842F-BAE179B11762}" presName="node" presStyleLbl="node1" presStyleIdx="7" presStyleCnt="8">
        <dgm:presLayoutVars>
          <dgm:bulletEnabled val="1"/>
        </dgm:presLayoutVars>
      </dgm:prSet>
      <dgm:spPr/>
    </dgm:pt>
  </dgm:ptLst>
  <dgm:cxnLst>
    <dgm:cxn modelId="{BE22FC0B-CBA5-41EC-BCE2-4B6C1AA9F12D}" type="presOf" srcId="{3E13E606-92A8-44C5-BCAA-2D5B7E62DDDF}" destId="{984BB92D-7AA9-4434-8282-57A23175BE19}" srcOrd="0" destOrd="0" presId="urn:microsoft.com/office/officeart/2016/7/layout/RepeatingBendingProcessNew"/>
    <dgm:cxn modelId="{B88AA30F-2299-4EEE-A292-1DE9042E242D}" type="presOf" srcId="{004EF908-0252-46AF-8424-FA8E563C9933}" destId="{7CCFC696-F813-4678-99C2-3DC5988ED020}" srcOrd="0" destOrd="0" presId="urn:microsoft.com/office/officeart/2016/7/layout/RepeatingBendingProcessNew"/>
    <dgm:cxn modelId="{57C0AB19-FCAC-4188-BA48-178588BC4091}" srcId="{FEB44EEC-B08F-40F1-B35F-BF2486D09C5B}" destId="{AFEF16A3-CF83-4994-B690-AEB4A10E442D}" srcOrd="5" destOrd="0" parTransId="{E56CE0A3-89AC-43B3-A461-A89A9E4F1B05}" sibTransId="{3E13E606-92A8-44C5-BCAA-2D5B7E62DDDF}"/>
    <dgm:cxn modelId="{353A9822-92FB-4A1D-8E43-29C1E5C854FB}" type="presOf" srcId="{265D7758-1498-4AF1-B214-5CC7E3DF4E7A}" destId="{B4AAF45A-FB51-4CF4-8B85-A9E15952206C}" srcOrd="0" destOrd="0" presId="urn:microsoft.com/office/officeart/2016/7/layout/RepeatingBendingProcessNew"/>
    <dgm:cxn modelId="{D0512D2D-3C8E-4F96-98B6-9A8A63BFB5F5}" type="presOf" srcId="{BE7B43BF-0819-4A2B-BD97-CB8F5C25BE63}" destId="{B0AB67CE-6359-4318-A695-1125465A0915}" srcOrd="0" destOrd="0" presId="urn:microsoft.com/office/officeart/2016/7/layout/RepeatingBendingProcessNew"/>
    <dgm:cxn modelId="{B8576B39-1461-429F-BF24-98096FA8A7B5}" type="presOf" srcId="{AFEF16A3-CF83-4994-B690-AEB4A10E442D}" destId="{A5BBABD0-FC55-4D5D-92CB-BF9FA6B54E28}" srcOrd="0" destOrd="0" presId="urn:microsoft.com/office/officeart/2016/7/layout/RepeatingBendingProcessNew"/>
    <dgm:cxn modelId="{480F2B49-F618-44BB-BB64-0B4B3B884854}" type="presOf" srcId="{407C97BF-9118-4A14-ADC3-0F380887BD1A}" destId="{6C301970-F798-4561-9EF6-FADD7C6D52F8}" srcOrd="1" destOrd="0" presId="urn:microsoft.com/office/officeart/2016/7/layout/RepeatingBendingProcessNew"/>
    <dgm:cxn modelId="{EF30F34B-337A-4187-9C32-5196F80C79B2}" srcId="{FEB44EEC-B08F-40F1-B35F-BF2486D09C5B}" destId="{C7F88A97-4606-4E8A-934F-7E2082E23D95}" srcOrd="0" destOrd="0" parTransId="{AF1CC251-4639-41AB-9FC5-E3A15D56B1F2}" sibTransId="{A97081B3-4180-4AC6-A996-CD1CC4C14254}"/>
    <dgm:cxn modelId="{14FF3150-897E-4E8B-8EFC-DF6252BFA1F5}" type="presOf" srcId="{CADAB933-4B3B-4A4B-842F-BAE179B11762}" destId="{6D577701-0BA3-4D04-9D8A-F336F085A9DC}" srcOrd="0" destOrd="0" presId="urn:microsoft.com/office/officeart/2016/7/layout/RepeatingBendingProcessNew"/>
    <dgm:cxn modelId="{BB2AD869-7FC2-4BF8-9048-9EDE0ACBC50E}" srcId="{FEB44EEC-B08F-40F1-B35F-BF2486D09C5B}" destId="{BE7B43BF-0819-4A2B-BD97-CB8F5C25BE63}" srcOrd="1" destOrd="0" parTransId="{78E2AC66-B801-4519-BA85-FC5A682EB6BB}" sibTransId="{7A2670F8-44C1-4C6F-A651-0C1E8EF7A09E}"/>
    <dgm:cxn modelId="{52C8857B-1BDB-4C70-8F43-867FE057714C}" type="presOf" srcId="{C7F88A97-4606-4E8A-934F-7E2082E23D95}" destId="{B4EB064B-048C-4695-9D61-93D43F66B543}" srcOrd="0" destOrd="0" presId="urn:microsoft.com/office/officeart/2016/7/layout/RepeatingBendingProcessNew"/>
    <dgm:cxn modelId="{F72EDA89-7C46-4B8B-8BE3-17A83A038BAC}" srcId="{FEB44EEC-B08F-40F1-B35F-BF2486D09C5B}" destId="{CADAB933-4B3B-4A4B-842F-BAE179B11762}" srcOrd="7" destOrd="0" parTransId="{10576959-85A7-441D-A4D5-1F5854759430}" sibTransId="{774485F6-5C87-4AC7-B5AB-EE85233D6647}"/>
    <dgm:cxn modelId="{05FA858F-8E82-4B11-954C-E751BBAD3897}" type="presOf" srcId="{407C97BF-9118-4A14-ADC3-0F380887BD1A}" destId="{81B35473-A2E1-496D-B99D-E4C1860820E6}" srcOrd="0" destOrd="0" presId="urn:microsoft.com/office/officeart/2016/7/layout/RepeatingBendingProcessNew"/>
    <dgm:cxn modelId="{BA392B98-2562-47A6-ACE9-EF66F5D4C27E}" type="presOf" srcId="{3E13E606-92A8-44C5-BCAA-2D5B7E62DDDF}" destId="{0AA807C3-17BF-42C1-B940-9470C93AA664}" srcOrd="1" destOrd="0" presId="urn:microsoft.com/office/officeart/2016/7/layout/RepeatingBendingProcessNew"/>
    <dgm:cxn modelId="{E0FAFC9A-17F9-4EC6-A9BA-140AF9DAB355}" srcId="{FEB44EEC-B08F-40F1-B35F-BF2486D09C5B}" destId="{A6F02667-62C4-414A-8807-3C3DAF7932A1}" srcOrd="4" destOrd="0" parTransId="{83B81D10-25B0-40C7-BC13-7EC6C359F072}" sibTransId="{E892A47D-10ED-4FED-B4DA-08217FA36B7F}"/>
    <dgm:cxn modelId="{3524949F-9C3C-45D9-AAD6-1C9CC0A87429}" type="presOf" srcId="{FEB44EEC-B08F-40F1-B35F-BF2486D09C5B}" destId="{EE039F41-8372-4768-B915-FD3063272785}" srcOrd="0" destOrd="0" presId="urn:microsoft.com/office/officeart/2016/7/layout/RepeatingBendingProcessNew"/>
    <dgm:cxn modelId="{F93374A5-B4EF-4A9F-A4D4-7ED40C542AE0}" type="presOf" srcId="{071B1C3E-F0B3-4184-B4F9-B9DFFFA4DE99}" destId="{DBFB5A82-6E0C-4B2C-BCBC-F0B30C96454D}" srcOrd="0" destOrd="0" presId="urn:microsoft.com/office/officeart/2016/7/layout/RepeatingBendingProcessNew"/>
    <dgm:cxn modelId="{AC69E8A6-55F8-4BBB-AF6F-59D686BA790F}" type="presOf" srcId="{A6F02667-62C4-414A-8807-3C3DAF7932A1}" destId="{5EC26E0F-23DF-454C-8B06-62295311D803}" srcOrd="0" destOrd="0" presId="urn:microsoft.com/office/officeart/2016/7/layout/RepeatingBendingProcessNew"/>
    <dgm:cxn modelId="{4EFB51A7-58FC-4E3A-937A-07F59DBA38CF}" type="presOf" srcId="{7A2670F8-44C1-4C6F-A651-0C1E8EF7A09E}" destId="{B3AC7DE7-1949-43B2-91D9-24CB8B76C200}" srcOrd="0" destOrd="0" presId="urn:microsoft.com/office/officeart/2016/7/layout/RepeatingBendingProcessNew"/>
    <dgm:cxn modelId="{87782FAB-AA4E-477F-8427-D74BDD1D73A6}" srcId="{FEB44EEC-B08F-40F1-B35F-BF2486D09C5B}" destId="{DFAE3E64-5BCD-4DAD-A858-37A03ABFD069}" srcOrd="3" destOrd="0" parTransId="{A01A21D3-6D8D-42E1-B607-AE60DF524938}" sibTransId="{31D5FF73-029F-40F5-BD06-7C1193C88795}"/>
    <dgm:cxn modelId="{20D8C8B2-9929-444A-BBB5-B39C58C9B0E4}" type="presOf" srcId="{A97081B3-4180-4AC6-A996-CD1CC4C14254}" destId="{A5F9242F-E63F-4691-B189-D96D1D24C5CA}" srcOrd="1" destOrd="0" presId="urn:microsoft.com/office/officeart/2016/7/layout/RepeatingBendingProcessNew"/>
    <dgm:cxn modelId="{D8C0B6CD-CEAD-4E15-B016-D38FC541AD16}" type="presOf" srcId="{A97081B3-4180-4AC6-A996-CD1CC4C14254}" destId="{507E2FED-88E5-4749-A477-1723C8A8C1F3}" srcOrd="0" destOrd="0" presId="urn:microsoft.com/office/officeart/2016/7/layout/RepeatingBendingProcessNew"/>
    <dgm:cxn modelId="{6BF7C7CD-138E-4A77-ADAA-44468795EC9D}" srcId="{FEB44EEC-B08F-40F1-B35F-BF2486D09C5B}" destId="{071B1C3E-F0B3-4184-B4F9-B9DFFFA4DE99}" srcOrd="6" destOrd="0" parTransId="{DDAD57F4-B7DF-4A2E-8BFC-BB06A9E59809}" sibTransId="{004EF908-0252-46AF-8424-FA8E563C9933}"/>
    <dgm:cxn modelId="{7ED995CF-434D-49B4-9BE4-1876F46F6AC2}" type="presOf" srcId="{DFAE3E64-5BCD-4DAD-A858-37A03ABFD069}" destId="{DF8DD55E-08F7-4503-8ECA-090E9CC7CD1B}" srcOrd="0" destOrd="0" presId="urn:microsoft.com/office/officeart/2016/7/layout/RepeatingBendingProcessNew"/>
    <dgm:cxn modelId="{E05CD4D1-A762-478B-8C06-EFEBB9F3EB1A}" type="presOf" srcId="{E892A47D-10ED-4FED-B4DA-08217FA36B7F}" destId="{5D4730FB-2A73-43B6-827A-582A7C96719D}" srcOrd="1" destOrd="0" presId="urn:microsoft.com/office/officeart/2016/7/layout/RepeatingBendingProcessNew"/>
    <dgm:cxn modelId="{8A1D66D4-DE04-495C-B913-14CB944608D0}" type="presOf" srcId="{004EF908-0252-46AF-8424-FA8E563C9933}" destId="{5ACCABBB-AF8C-4316-9762-9772C83FA599}" srcOrd="1" destOrd="0" presId="urn:microsoft.com/office/officeart/2016/7/layout/RepeatingBendingProcessNew"/>
    <dgm:cxn modelId="{7C07F7DD-9C88-4834-8752-38E05A2741E4}" type="presOf" srcId="{31D5FF73-029F-40F5-BD06-7C1193C88795}" destId="{CD0AF473-0865-4592-AA63-70A2A5A8C5A7}" srcOrd="0" destOrd="0" presId="urn:microsoft.com/office/officeart/2016/7/layout/RepeatingBendingProcessNew"/>
    <dgm:cxn modelId="{C24A9EE8-BAED-4886-9FF1-C2FD5A1B43C4}" srcId="{FEB44EEC-B08F-40F1-B35F-BF2486D09C5B}" destId="{265D7758-1498-4AF1-B214-5CC7E3DF4E7A}" srcOrd="2" destOrd="0" parTransId="{E1CDB1CC-F562-4C12-A99E-C8A5FE7DA8A5}" sibTransId="{407C97BF-9118-4A14-ADC3-0F380887BD1A}"/>
    <dgm:cxn modelId="{409960F3-B86A-41E3-9A7F-410B897A24BC}" type="presOf" srcId="{E892A47D-10ED-4FED-B4DA-08217FA36B7F}" destId="{03223B44-0DBB-49E0-BECE-707359E425C3}" srcOrd="0" destOrd="0" presId="urn:microsoft.com/office/officeart/2016/7/layout/RepeatingBendingProcessNew"/>
    <dgm:cxn modelId="{C8D3AFF5-9029-4BA6-AACA-ED27D671F6A6}" type="presOf" srcId="{31D5FF73-029F-40F5-BD06-7C1193C88795}" destId="{E4DC2016-1B0F-4418-A5DB-6474D63F8A43}" srcOrd="1" destOrd="0" presId="urn:microsoft.com/office/officeart/2016/7/layout/RepeatingBendingProcessNew"/>
    <dgm:cxn modelId="{96595CF6-6B9C-455F-BA83-5E8F9CA815C2}" type="presOf" srcId="{7A2670F8-44C1-4C6F-A651-0C1E8EF7A09E}" destId="{B65599F0-63EB-4DCF-A64C-C50BB02B1BFF}" srcOrd="1" destOrd="0" presId="urn:microsoft.com/office/officeart/2016/7/layout/RepeatingBendingProcessNew"/>
    <dgm:cxn modelId="{EC1896E8-CD24-4720-BE8F-61C3C0D7990A}" type="presParOf" srcId="{EE039F41-8372-4768-B915-FD3063272785}" destId="{B4EB064B-048C-4695-9D61-93D43F66B543}" srcOrd="0" destOrd="0" presId="urn:microsoft.com/office/officeart/2016/7/layout/RepeatingBendingProcessNew"/>
    <dgm:cxn modelId="{C0EE44C1-2B51-4F2D-82AA-852D190DE60B}" type="presParOf" srcId="{EE039F41-8372-4768-B915-FD3063272785}" destId="{507E2FED-88E5-4749-A477-1723C8A8C1F3}" srcOrd="1" destOrd="0" presId="urn:microsoft.com/office/officeart/2016/7/layout/RepeatingBendingProcessNew"/>
    <dgm:cxn modelId="{EEFE2A3A-BB86-4018-883B-520CDF1E51BB}" type="presParOf" srcId="{507E2FED-88E5-4749-A477-1723C8A8C1F3}" destId="{A5F9242F-E63F-4691-B189-D96D1D24C5CA}" srcOrd="0" destOrd="0" presId="urn:microsoft.com/office/officeart/2016/7/layout/RepeatingBendingProcessNew"/>
    <dgm:cxn modelId="{F70D11D9-2826-4EA1-B2A8-580C6F828383}" type="presParOf" srcId="{EE039F41-8372-4768-B915-FD3063272785}" destId="{B0AB67CE-6359-4318-A695-1125465A0915}" srcOrd="2" destOrd="0" presId="urn:microsoft.com/office/officeart/2016/7/layout/RepeatingBendingProcessNew"/>
    <dgm:cxn modelId="{1205CD7C-4C02-4C45-8648-C816E8796135}" type="presParOf" srcId="{EE039F41-8372-4768-B915-FD3063272785}" destId="{B3AC7DE7-1949-43B2-91D9-24CB8B76C200}" srcOrd="3" destOrd="0" presId="urn:microsoft.com/office/officeart/2016/7/layout/RepeatingBendingProcessNew"/>
    <dgm:cxn modelId="{430F545D-0969-4028-978B-668B47EDB178}" type="presParOf" srcId="{B3AC7DE7-1949-43B2-91D9-24CB8B76C200}" destId="{B65599F0-63EB-4DCF-A64C-C50BB02B1BFF}" srcOrd="0" destOrd="0" presId="urn:microsoft.com/office/officeart/2016/7/layout/RepeatingBendingProcessNew"/>
    <dgm:cxn modelId="{6CAFF32B-F320-4DA7-B2A9-D86B881CDB27}" type="presParOf" srcId="{EE039F41-8372-4768-B915-FD3063272785}" destId="{B4AAF45A-FB51-4CF4-8B85-A9E15952206C}" srcOrd="4" destOrd="0" presId="urn:microsoft.com/office/officeart/2016/7/layout/RepeatingBendingProcessNew"/>
    <dgm:cxn modelId="{A5E2EF8C-B305-49BD-95DF-67899251BD79}" type="presParOf" srcId="{EE039F41-8372-4768-B915-FD3063272785}" destId="{81B35473-A2E1-496D-B99D-E4C1860820E6}" srcOrd="5" destOrd="0" presId="urn:microsoft.com/office/officeart/2016/7/layout/RepeatingBendingProcessNew"/>
    <dgm:cxn modelId="{05151D5C-CAB9-42D1-B3A5-8AC6902D6371}" type="presParOf" srcId="{81B35473-A2E1-496D-B99D-E4C1860820E6}" destId="{6C301970-F798-4561-9EF6-FADD7C6D52F8}" srcOrd="0" destOrd="0" presId="urn:microsoft.com/office/officeart/2016/7/layout/RepeatingBendingProcessNew"/>
    <dgm:cxn modelId="{EE5DF5E0-81EE-40E3-8CD7-DB5352D484AC}" type="presParOf" srcId="{EE039F41-8372-4768-B915-FD3063272785}" destId="{DF8DD55E-08F7-4503-8ECA-090E9CC7CD1B}" srcOrd="6" destOrd="0" presId="urn:microsoft.com/office/officeart/2016/7/layout/RepeatingBendingProcessNew"/>
    <dgm:cxn modelId="{36472ED2-12B6-4D16-986D-B58AF7D78FA9}" type="presParOf" srcId="{EE039F41-8372-4768-B915-FD3063272785}" destId="{CD0AF473-0865-4592-AA63-70A2A5A8C5A7}" srcOrd="7" destOrd="0" presId="urn:microsoft.com/office/officeart/2016/7/layout/RepeatingBendingProcessNew"/>
    <dgm:cxn modelId="{4C5A4ED5-15B5-4B22-AFF9-361E521EF30E}" type="presParOf" srcId="{CD0AF473-0865-4592-AA63-70A2A5A8C5A7}" destId="{E4DC2016-1B0F-4418-A5DB-6474D63F8A43}" srcOrd="0" destOrd="0" presId="urn:microsoft.com/office/officeart/2016/7/layout/RepeatingBendingProcessNew"/>
    <dgm:cxn modelId="{95C21F94-8E10-49E4-BB6B-2CD9F93C187A}" type="presParOf" srcId="{EE039F41-8372-4768-B915-FD3063272785}" destId="{5EC26E0F-23DF-454C-8B06-62295311D803}" srcOrd="8" destOrd="0" presId="urn:microsoft.com/office/officeart/2016/7/layout/RepeatingBendingProcessNew"/>
    <dgm:cxn modelId="{43262721-115D-4216-BF73-8E3219B98927}" type="presParOf" srcId="{EE039F41-8372-4768-B915-FD3063272785}" destId="{03223B44-0DBB-49E0-BECE-707359E425C3}" srcOrd="9" destOrd="0" presId="urn:microsoft.com/office/officeart/2016/7/layout/RepeatingBendingProcessNew"/>
    <dgm:cxn modelId="{54B7A851-EAB9-42E9-8C7B-3D3B4B30B4D3}" type="presParOf" srcId="{03223B44-0DBB-49E0-BECE-707359E425C3}" destId="{5D4730FB-2A73-43B6-827A-582A7C96719D}" srcOrd="0" destOrd="0" presId="urn:microsoft.com/office/officeart/2016/7/layout/RepeatingBendingProcessNew"/>
    <dgm:cxn modelId="{4B390418-EC36-4F13-B94B-E11C73401398}" type="presParOf" srcId="{EE039F41-8372-4768-B915-FD3063272785}" destId="{A5BBABD0-FC55-4D5D-92CB-BF9FA6B54E28}" srcOrd="10" destOrd="0" presId="urn:microsoft.com/office/officeart/2016/7/layout/RepeatingBendingProcessNew"/>
    <dgm:cxn modelId="{86C39E88-0222-4660-83EE-B360E6ABACAC}" type="presParOf" srcId="{EE039F41-8372-4768-B915-FD3063272785}" destId="{984BB92D-7AA9-4434-8282-57A23175BE19}" srcOrd="11" destOrd="0" presId="urn:microsoft.com/office/officeart/2016/7/layout/RepeatingBendingProcessNew"/>
    <dgm:cxn modelId="{83F57EB2-B489-46D0-893B-9F668798BCF1}" type="presParOf" srcId="{984BB92D-7AA9-4434-8282-57A23175BE19}" destId="{0AA807C3-17BF-42C1-B940-9470C93AA664}" srcOrd="0" destOrd="0" presId="urn:microsoft.com/office/officeart/2016/7/layout/RepeatingBendingProcessNew"/>
    <dgm:cxn modelId="{62120A7F-34E9-449A-9019-272F04B7541E}" type="presParOf" srcId="{EE039F41-8372-4768-B915-FD3063272785}" destId="{DBFB5A82-6E0C-4B2C-BCBC-F0B30C96454D}" srcOrd="12" destOrd="0" presId="urn:microsoft.com/office/officeart/2016/7/layout/RepeatingBendingProcessNew"/>
    <dgm:cxn modelId="{8B1F6B35-F10B-44E9-B25F-5EB5CF476DE4}" type="presParOf" srcId="{EE039F41-8372-4768-B915-FD3063272785}" destId="{7CCFC696-F813-4678-99C2-3DC5988ED020}" srcOrd="13" destOrd="0" presId="urn:microsoft.com/office/officeart/2016/7/layout/RepeatingBendingProcessNew"/>
    <dgm:cxn modelId="{24588DED-DAD9-4286-B7CC-4FD5FE740F51}" type="presParOf" srcId="{7CCFC696-F813-4678-99C2-3DC5988ED020}" destId="{5ACCABBB-AF8C-4316-9762-9772C83FA599}" srcOrd="0" destOrd="0" presId="urn:microsoft.com/office/officeart/2016/7/layout/RepeatingBendingProcessNew"/>
    <dgm:cxn modelId="{C6B58917-94C7-4CBA-A8EA-702E76FE59AE}" type="presParOf" srcId="{EE039F41-8372-4768-B915-FD3063272785}" destId="{6D577701-0BA3-4D04-9D8A-F336F085A9DC}"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669951-9CAC-4684-9D80-E2525CDB2DCF}"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DBB09991-36C8-4FA2-932C-90912644B148}">
      <dgm:prSet custT="1"/>
      <dgm:spPr/>
      <dgm:t>
        <a:bodyPr/>
        <a:lstStyle/>
        <a:p>
          <a:pPr algn="l"/>
          <a:r>
            <a:rPr lang="tr-TR" sz="1600" dirty="0"/>
            <a:t>Veri Toplama: Sistem, sipariş miktarı, tedarikçi kısıtları ve stok durumu gibi verileri toplar.</a:t>
          </a:r>
          <a:endParaRPr lang="en-US" sz="1600" dirty="0"/>
        </a:p>
      </dgm:t>
    </dgm:pt>
    <dgm:pt modelId="{2E00258C-A453-4290-88B3-4C5D94663493}" type="parTrans" cxnId="{08CDD507-CC8A-41E6-A25A-22722EB5BBCC}">
      <dgm:prSet/>
      <dgm:spPr/>
      <dgm:t>
        <a:bodyPr/>
        <a:lstStyle/>
        <a:p>
          <a:endParaRPr lang="en-US"/>
        </a:p>
      </dgm:t>
    </dgm:pt>
    <dgm:pt modelId="{41CFB852-9B49-48B8-8483-EAE5E0385E08}" type="sibTrans" cxnId="{08CDD507-CC8A-41E6-A25A-22722EB5BBCC}">
      <dgm:prSet/>
      <dgm:spPr/>
      <dgm:t>
        <a:bodyPr/>
        <a:lstStyle/>
        <a:p>
          <a:endParaRPr lang="en-US"/>
        </a:p>
      </dgm:t>
    </dgm:pt>
    <dgm:pt modelId="{D509DBCF-7DB3-4D57-A133-2C09ED35513E}">
      <dgm:prSet custT="1"/>
      <dgm:spPr/>
      <dgm:t>
        <a:bodyPr/>
        <a:lstStyle/>
        <a:p>
          <a:pPr algn="l"/>
          <a:r>
            <a:rPr lang="tr-TR" sz="1600" dirty="0"/>
            <a:t>Kural Uygulama: Önceden tanımlanmış kurallara göre veriler analiz edilir. Eğer stok &lt; kritik seviye ise uyarı oluştur. Eğer tedarikçi kapasitesi &lt; talep miktarı ise alternatif tedarikçiyi öner.</a:t>
          </a:r>
          <a:endParaRPr lang="en-US" sz="1600" dirty="0"/>
        </a:p>
      </dgm:t>
    </dgm:pt>
    <dgm:pt modelId="{9B5FD2C0-1AD8-4BD3-9FBC-46B5BFC05B20}" type="parTrans" cxnId="{9B5E3040-6AAC-490B-9449-DEFFE5B10D5F}">
      <dgm:prSet/>
      <dgm:spPr/>
      <dgm:t>
        <a:bodyPr/>
        <a:lstStyle/>
        <a:p>
          <a:endParaRPr lang="en-US"/>
        </a:p>
      </dgm:t>
    </dgm:pt>
    <dgm:pt modelId="{8CCE5142-9AEF-4094-9DDC-D245323F35D9}" type="sibTrans" cxnId="{9B5E3040-6AAC-490B-9449-DEFFE5B10D5F}">
      <dgm:prSet/>
      <dgm:spPr/>
      <dgm:t>
        <a:bodyPr/>
        <a:lstStyle/>
        <a:p>
          <a:endParaRPr lang="en-US"/>
        </a:p>
      </dgm:t>
    </dgm:pt>
    <dgm:pt modelId="{FA759BDB-179C-47A5-82D3-38CCB0F0D6CF}">
      <dgm:prSet custT="1"/>
      <dgm:spPr/>
      <dgm:t>
        <a:bodyPr/>
        <a:lstStyle/>
        <a:p>
          <a:pPr algn="l"/>
          <a:r>
            <a:rPr lang="tr-TR" sz="1600" dirty="0"/>
            <a:t>Erken Uyarı Gönderimi: Kritik durumlar için ilgili taraflara uyarılar gönderilir.</a:t>
          </a:r>
          <a:endParaRPr lang="en-US" sz="1600" dirty="0"/>
        </a:p>
      </dgm:t>
    </dgm:pt>
    <dgm:pt modelId="{BE4F1C85-B13C-4053-BCF6-561BF2901CA1}" type="parTrans" cxnId="{54D6607C-D352-4F83-87FF-6F0271720D0B}">
      <dgm:prSet/>
      <dgm:spPr/>
      <dgm:t>
        <a:bodyPr/>
        <a:lstStyle/>
        <a:p>
          <a:endParaRPr lang="en-US"/>
        </a:p>
      </dgm:t>
    </dgm:pt>
    <dgm:pt modelId="{DE5D973F-AD4E-4446-B273-B6CE4E931FD3}" type="sibTrans" cxnId="{54D6607C-D352-4F83-87FF-6F0271720D0B}">
      <dgm:prSet/>
      <dgm:spPr/>
      <dgm:t>
        <a:bodyPr/>
        <a:lstStyle/>
        <a:p>
          <a:endParaRPr lang="en-US"/>
        </a:p>
      </dgm:t>
    </dgm:pt>
    <dgm:pt modelId="{9178B876-CBA5-4E5B-B888-E4B44D74A922}">
      <dgm:prSet custT="1"/>
      <dgm:spPr/>
      <dgm:t>
        <a:bodyPr/>
        <a:lstStyle/>
        <a:p>
          <a:pPr algn="l"/>
          <a:r>
            <a:rPr lang="tr-TR" sz="1600" dirty="0"/>
            <a:t>Çözüm Önerileri: Fazla mesai planlaması, alternatif tedarikçi önerisi gibi çözümler sunulur</a:t>
          </a:r>
          <a:r>
            <a:rPr lang="tr-TR" sz="2000" dirty="0"/>
            <a:t>.</a:t>
          </a:r>
          <a:endParaRPr lang="en-US" sz="2000" dirty="0"/>
        </a:p>
      </dgm:t>
    </dgm:pt>
    <dgm:pt modelId="{1EE84100-9DF8-4686-9A65-0352CEA0DC44}" type="parTrans" cxnId="{CF364B1D-6A00-4915-89AB-CF77168F75F5}">
      <dgm:prSet/>
      <dgm:spPr/>
      <dgm:t>
        <a:bodyPr/>
        <a:lstStyle/>
        <a:p>
          <a:endParaRPr lang="en-US"/>
        </a:p>
      </dgm:t>
    </dgm:pt>
    <dgm:pt modelId="{88CAB734-15DD-49A6-86EE-FEC04F35373B}" type="sibTrans" cxnId="{CF364B1D-6A00-4915-89AB-CF77168F75F5}">
      <dgm:prSet/>
      <dgm:spPr/>
      <dgm:t>
        <a:bodyPr/>
        <a:lstStyle/>
        <a:p>
          <a:endParaRPr lang="en-US"/>
        </a:p>
      </dgm:t>
    </dgm:pt>
    <dgm:pt modelId="{6F159AD7-29F6-4F2A-BF1F-1FA081711A1E}" type="pres">
      <dgm:prSet presAssocID="{66669951-9CAC-4684-9D80-E2525CDB2DCF}" presName="Name0" presStyleCnt="0">
        <dgm:presLayoutVars>
          <dgm:dir/>
          <dgm:resizeHandles val="exact"/>
        </dgm:presLayoutVars>
      </dgm:prSet>
      <dgm:spPr/>
    </dgm:pt>
    <dgm:pt modelId="{3557568E-A607-4ED2-A6F4-2A6D5BCEAB59}" type="pres">
      <dgm:prSet presAssocID="{DBB09991-36C8-4FA2-932C-90912644B148}" presName="node" presStyleLbl="node1" presStyleIdx="0" presStyleCnt="4">
        <dgm:presLayoutVars>
          <dgm:bulletEnabled val="1"/>
        </dgm:presLayoutVars>
      </dgm:prSet>
      <dgm:spPr/>
    </dgm:pt>
    <dgm:pt modelId="{1541797D-68BA-4AE4-8241-598FD057F25E}" type="pres">
      <dgm:prSet presAssocID="{41CFB852-9B49-48B8-8483-EAE5E0385E08}" presName="sibTrans" presStyleLbl="sibTrans2D1" presStyleIdx="0" presStyleCnt="3"/>
      <dgm:spPr/>
    </dgm:pt>
    <dgm:pt modelId="{3BE9FB6E-8D84-4520-89EE-EF1F2A07DEA1}" type="pres">
      <dgm:prSet presAssocID="{41CFB852-9B49-48B8-8483-EAE5E0385E08}" presName="connectorText" presStyleLbl="sibTrans2D1" presStyleIdx="0" presStyleCnt="3"/>
      <dgm:spPr/>
    </dgm:pt>
    <dgm:pt modelId="{19EEB1C9-4573-40B6-87A8-F453B318D8E4}" type="pres">
      <dgm:prSet presAssocID="{D509DBCF-7DB3-4D57-A133-2C09ED35513E}" presName="node" presStyleLbl="node1" presStyleIdx="1" presStyleCnt="4">
        <dgm:presLayoutVars>
          <dgm:bulletEnabled val="1"/>
        </dgm:presLayoutVars>
      </dgm:prSet>
      <dgm:spPr/>
    </dgm:pt>
    <dgm:pt modelId="{1C34A06C-BDC8-40BD-84C7-E017D2018AF2}" type="pres">
      <dgm:prSet presAssocID="{8CCE5142-9AEF-4094-9DDC-D245323F35D9}" presName="sibTrans" presStyleLbl="sibTrans2D1" presStyleIdx="1" presStyleCnt="3"/>
      <dgm:spPr/>
    </dgm:pt>
    <dgm:pt modelId="{87D90B91-433D-4E39-A55D-3E498BD01D6F}" type="pres">
      <dgm:prSet presAssocID="{8CCE5142-9AEF-4094-9DDC-D245323F35D9}" presName="connectorText" presStyleLbl="sibTrans2D1" presStyleIdx="1" presStyleCnt="3"/>
      <dgm:spPr/>
    </dgm:pt>
    <dgm:pt modelId="{404C69B2-65A5-45A2-950F-7042FBF2692E}" type="pres">
      <dgm:prSet presAssocID="{FA759BDB-179C-47A5-82D3-38CCB0F0D6CF}" presName="node" presStyleLbl="node1" presStyleIdx="2" presStyleCnt="4">
        <dgm:presLayoutVars>
          <dgm:bulletEnabled val="1"/>
        </dgm:presLayoutVars>
      </dgm:prSet>
      <dgm:spPr/>
    </dgm:pt>
    <dgm:pt modelId="{D8F2DC7B-BAAB-4ECB-B013-4670FF88ED93}" type="pres">
      <dgm:prSet presAssocID="{DE5D973F-AD4E-4446-B273-B6CE4E931FD3}" presName="sibTrans" presStyleLbl="sibTrans2D1" presStyleIdx="2" presStyleCnt="3"/>
      <dgm:spPr/>
    </dgm:pt>
    <dgm:pt modelId="{1C7024C1-05B6-4C19-883B-9EF39CFD798A}" type="pres">
      <dgm:prSet presAssocID="{DE5D973F-AD4E-4446-B273-B6CE4E931FD3}" presName="connectorText" presStyleLbl="sibTrans2D1" presStyleIdx="2" presStyleCnt="3"/>
      <dgm:spPr/>
    </dgm:pt>
    <dgm:pt modelId="{EC415164-48EA-4868-A3E7-7208C84F2698}" type="pres">
      <dgm:prSet presAssocID="{9178B876-CBA5-4E5B-B888-E4B44D74A922}" presName="node" presStyleLbl="node1" presStyleIdx="3" presStyleCnt="4">
        <dgm:presLayoutVars>
          <dgm:bulletEnabled val="1"/>
        </dgm:presLayoutVars>
      </dgm:prSet>
      <dgm:spPr/>
    </dgm:pt>
  </dgm:ptLst>
  <dgm:cxnLst>
    <dgm:cxn modelId="{7940A402-1FA5-43E5-9CA5-FAF2DE9FC41A}" type="presOf" srcId="{41CFB852-9B49-48B8-8483-EAE5E0385E08}" destId="{1541797D-68BA-4AE4-8241-598FD057F25E}" srcOrd="0" destOrd="0" presId="urn:microsoft.com/office/officeart/2005/8/layout/process1"/>
    <dgm:cxn modelId="{08CDD507-CC8A-41E6-A25A-22722EB5BBCC}" srcId="{66669951-9CAC-4684-9D80-E2525CDB2DCF}" destId="{DBB09991-36C8-4FA2-932C-90912644B148}" srcOrd="0" destOrd="0" parTransId="{2E00258C-A453-4290-88B3-4C5D94663493}" sibTransId="{41CFB852-9B49-48B8-8483-EAE5E0385E08}"/>
    <dgm:cxn modelId="{E37FC61C-961B-47BC-B0B3-A8361AA0B3EA}" type="presOf" srcId="{DE5D973F-AD4E-4446-B273-B6CE4E931FD3}" destId="{D8F2DC7B-BAAB-4ECB-B013-4670FF88ED93}" srcOrd="0" destOrd="0" presId="urn:microsoft.com/office/officeart/2005/8/layout/process1"/>
    <dgm:cxn modelId="{CF364B1D-6A00-4915-89AB-CF77168F75F5}" srcId="{66669951-9CAC-4684-9D80-E2525CDB2DCF}" destId="{9178B876-CBA5-4E5B-B888-E4B44D74A922}" srcOrd="3" destOrd="0" parTransId="{1EE84100-9DF8-4686-9A65-0352CEA0DC44}" sibTransId="{88CAB734-15DD-49A6-86EE-FEC04F35373B}"/>
    <dgm:cxn modelId="{9B5E3040-6AAC-490B-9449-DEFFE5B10D5F}" srcId="{66669951-9CAC-4684-9D80-E2525CDB2DCF}" destId="{D509DBCF-7DB3-4D57-A133-2C09ED35513E}" srcOrd="1" destOrd="0" parTransId="{9B5FD2C0-1AD8-4BD3-9FBC-46B5BFC05B20}" sibTransId="{8CCE5142-9AEF-4094-9DDC-D245323F35D9}"/>
    <dgm:cxn modelId="{65DBAB54-2531-4E07-87B5-4C6A2F392C43}" type="presOf" srcId="{DE5D973F-AD4E-4446-B273-B6CE4E931FD3}" destId="{1C7024C1-05B6-4C19-883B-9EF39CFD798A}" srcOrd="1" destOrd="0" presId="urn:microsoft.com/office/officeart/2005/8/layout/process1"/>
    <dgm:cxn modelId="{555FAB67-2441-4161-9915-40F5D41A647D}" type="presOf" srcId="{66669951-9CAC-4684-9D80-E2525CDB2DCF}" destId="{6F159AD7-29F6-4F2A-BF1F-1FA081711A1E}" srcOrd="0" destOrd="0" presId="urn:microsoft.com/office/officeart/2005/8/layout/process1"/>
    <dgm:cxn modelId="{24ACA271-A4F0-4BE9-B586-8DF4722C1411}" type="presOf" srcId="{DBB09991-36C8-4FA2-932C-90912644B148}" destId="{3557568E-A607-4ED2-A6F4-2A6D5BCEAB59}" srcOrd="0" destOrd="0" presId="urn:microsoft.com/office/officeart/2005/8/layout/process1"/>
    <dgm:cxn modelId="{1F770477-A701-46C6-A03D-30839A3C525C}" type="presOf" srcId="{D509DBCF-7DB3-4D57-A133-2C09ED35513E}" destId="{19EEB1C9-4573-40B6-87A8-F453B318D8E4}" srcOrd="0" destOrd="0" presId="urn:microsoft.com/office/officeart/2005/8/layout/process1"/>
    <dgm:cxn modelId="{54D6607C-D352-4F83-87FF-6F0271720D0B}" srcId="{66669951-9CAC-4684-9D80-E2525CDB2DCF}" destId="{FA759BDB-179C-47A5-82D3-38CCB0F0D6CF}" srcOrd="2" destOrd="0" parTransId="{BE4F1C85-B13C-4053-BCF6-561BF2901CA1}" sibTransId="{DE5D973F-AD4E-4446-B273-B6CE4E931FD3}"/>
    <dgm:cxn modelId="{398F037F-A66A-469B-BBCD-E7D9FFEDE62E}" type="presOf" srcId="{8CCE5142-9AEF-4094-9DDC-D245323F35D9}" destId="{87D90B91-433D-4E39-A55D-3E498BD01D6F}" srcOrd="1" destOrd="0" presId="urn:microsoft.com/office/officeart/2005/8/layout/process1"/>
    <dgm:cxn modelId="{4EF0ED8B-D2ED-4B8D-9E0E-505171D70892}" type="presOf" srcId="{41CFB852-9B49-48B8-8483-EAE5E0385E08}" destId="{3BE9FB6E-8D84-4520-89EE-EF1F2A07DEA1}" srcOrd="1" destOrd="0" presId="urn:microsoft.com/office/officeart/2005/8/layout/process1"/>
    <dgm:cxn modelId="{74B8CCD5-6180-47B1-ACE3-8ECC39F8125C}" type="presOf" srcId="{8CCE5142-9AEF-4094-9DDC-D245323F35D9}" destId="{1C34A06C-BDC8-40BD-84C7-E017D2018AF2}" srcOrd="0" destOrd="0" presId="urn:microsoft.com/office/officeart/2005/8/layout/process1"/>
    <dgm:cxn modelId="{BB0D84E9-70CC-4692-854F-F5892C366D5F}" type="presOf" srcId="{9178B876-CBA5-4E5B-B888-E4B44D74A922}" destId="{EC415164-48EA-4868-A3E7-7208C84F2698}" srcOrd="0" destOrd="0" presId="urn:microsoft.com/office/officeart/2005/8/layout/process1"/>
    <dgm:cxn modelId="{F9466AF2-1117-4D01-8E97-5BD898F150E3}" type="presOf" srcId="{FA759BDB-179C-47A5-82D3-38CCB0F0D6CF}" destId="{404C69B2-65A5-45A2-950F-7042FBF2692E}" srcOrd="0" destOrd="0" presId="urn:microsoft.com/office/officeart/2005/8/layout/process1"/>
    <dgm:cxn modelId="{20FD6014-59A0-47A1-B364-836E29183767}" type="presParOf" srcId="{6F159AD7-29F6-4F2A-BF1F-1FA081711A1E}" destId="{3557568E-A607-4ED2-A6F4-2A6D5BCEAB59}" srcOrd="0" destOrd="0" presId="urn:microsoft.com/office/officeart/2005/8/layout/process1"/>
    <dgm:cxn modelId="{9A09DC17-AC01-4F38-997A-54408E09B54B}" type="presParOf" srcId="{6F159AD7-29F6-4F2A-BF1F-1FA081711A1E}" destId="{1541797D-68BA-4AE4-8241-598FD057F25E}" srcOrd="1" destOrd="0" presId="urn:microsoft.com/office/officeart/2005/8/layout/process1"/>
    <dgm:cxn modelId="{82F37533-CB1F-4AD5-9129-E4E8B9F5A1AB}" type="presParOf" srcId="{1541797D-68BA-4AE4-8241-598FD057F25E}" destId="{3BE9FB6E-8D84-4520-89EE-EF1F2A07DEA1}" srcOrd="0" destOrd="0" presId="urn:microsoft.com/office/officeart/2005/8/layout/process1"/>
    <dgm:cxn modelId="{CB2F94DB-227F-41EC-BADC-C8AA89D91491}" type="presParOf" srcId="{6F159AD7-29F6-4F2A-BF1F-1FA081711A1E}" destId="{19EEB1C9-4573-40B6-87A8-F453B318D8E4}" srcOrd="2" destOrd="0" presId="urn:microsoft.com/office/officeart/2005/8/layout/process1"/>
    <dgm:cxn modelId="{31E2D7C5-5A60-462A-A6C3-A3D3F5594814}" type="presParOf" srcId="{6F159AD7-29F6-4F2A-BF1F-1FA081711A1E}" destId="{1C34A06C-BDC8-40BD-84C7-E017D2018AF2}" srcOrd="3" destOrd="0" presId="urn:microsoft.com/office/officeart/2005/8/layout/process1"/>
    <dgm:cxn modelId="{89F94B91-72CC-4D48-9437-01F8E8357A08}" type="presParOf" srcId="{1C34A06C-BDC8-40BD-84C7-E017D2018AF2}" destId="{87D90B91-433D-4E39-A55D-3E498BD01D6F}" srcOrd="0" destOrd="0" presId="urn:microsoft.com/office/officeart/2005/8/layout/process1"/>
    <dgm:cxn modelId="{38017737-C642-480B-9052-B8B7752DA33B}" type="presParOf" srcId="{6F159AD7-29F6-4F2A-BF1F-1FA081711A1E}" destId="{404C69B2-65A5-45A2-950F-7042FBF2692E}" srcOrd="4" destOrd="0" presId="urn:microsoft.com/office/officeart/2005/8/layout/process1"/>
    <dgm:cxn modelId="{EF2692FC-B143-4D66-AB88-ECAE2CEA0268}" type="presParOf" srcId="{6F159AD7-29F6-4F2A-BF1F-1FA081711A1E}" destId="{D8F2DC7B-BAAB-4ECB-B013-4670FF88ED93}" srcOrd="5" destOrd="0" presId="urn:microsoft.com/office/officeart/2005/8/layout/process1"/>
    <dgm:cxn modelId="{ED2CE81D-2EB8-467E-B213-111EC69670BE}" type="presParOf" srcId="{D8F2DC7B-BAAB-4ECB-B013-4670FF88ED93}" destId="{1C7024C1-05B6-4C19-883B-9EF39CFD798A}" srcOrd="0" destOrd="0" presId="urn:microsoft.com/office/officeart/2005/8/layout/process1"/>
    <dgm:cxn modelId="{A5A6C86F-79EC-4034-BCD3-93CA35F1805F}" type="presParOf" srcId="{6F159AD7-29F6-4F2A-BF1F-1FA081711A1E}" destId="{EC415164-48EA-4868-A3E7-7208C84F2698}"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BCDF58-19F4-6E4B-B691-08F85E11F74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tr-TR"/>
        </a:p>
      </dgm:t>
    </dgm:pt>
    <dgm:pt modelId="{9F4EE0A5-1596-3B4A-90CF-92A9A0504665}">
      <dgm:prSet/>
      <dgm:spPr/>
      <dgm:t>
        <a:bodyPr/>
        <a:lstStyle/>
        <a:p>
          <a:r>
            <a:rPr lang="tr-TR" dirty="0"/>
            <a:t>Kriterlerin Belirlenmesi</a:t>
          </a:r>
        </a:p>
      </dgm:t>
    </dgm:pt>
    <dgm:pt modelId="{87F2C8AD-45BF-9C43-9D18-3EDEF907C986}" type="parTrans" cxnId="{9DD3EF7F-0EA2-1847-AB06-15B9B25E142F}">
      <dgm:prSet/>
      <dgm:spPr/>
      <dgm:t>
        <a:bodyPr/>
        <a:lstStyle/>
        <a:p>
          <a:endParaRPr lang="tr-TR"/>
        </a:p>
      </dgm:t>
    </dgm:pt>
    <dgm:pt modelId="{C1763563-D965-E641-8D62-112E2837B5C7}" type="sibTrans" cxnId="{9DD3EF7F-0EA2-1847-AB06-15B9B25E142F}">
      <dgm:prSet/>
      <dgm:spPr/>
      <dgm:t>
        <a:bodyPr/>
        <a:lstStyle/>
        <a:p>
          <a:endParaRPr lang="tr-TR"/>
        </a:p>
      </dgm:t>
    </dgm:pt>
    <dgm:pt modelId="{67B93F02-15E2-DC45-82A9-A008B455E706}">
      <dgm:prSet phldrT="[Metin]"/>
      <dgm:spPr/>
      <dgm:t>
        <a:bodyPr/>
        <a:lstStyle/>
        <a:p>
          <a:r>
            <a:rPr lang="tr-TR" dirty="0"/>
            <a:t>Tedarikçi performansı için zamanında teslim, doğru teslim ve maliyet gibi kriterler tanımlanır.</a:t>
          </a:r>
        </a:p>
      </dgm:t>
    </dgm:pt>
    <dgm:pt modelId="{74549BA8-8D53-3A4A-8B3F-DB4235F81619}" type="parTrans" cxnId="{494285E7-644B-EE43-A348-BCC8E867848A}">
      <dgm:prSet/>
      <dgm:spPr/>
      <dgm:t>
        <a:bodyPr/>
        <a:lstStyle/>
        <a:p>
          <a:endParaRPr lang="tr-TR"/>
        </a:p>
      </dgm:t>
    </dgm:pt>
    <dgm:pt modelId="{BA065764-6F6F-294F-82BF-5157FD8C14D7}" type="sibTrans" cxnId="{494285E7-644B-EE43-A348-BCC8E867848A}">
      <dgm:prSet/>
      <dgm:spPr/>
      <dgm:t>
        <a:bodyPr/>
        <a:lstStyle/>
        <a:p>
          <a:endParaRPr lang="tr-TR"/>
        </a:p>
      </dgm:t>
    </dgm:pt>
    <dgm:pt modelId="{21661C2E-54BE-554B-B597-1433D425C74D}">
      <dgm:prSet phldrT="[Metin]"/>
      <dgm:spPr/>
      <dgm:t>
        <a:bodyPr/>
        <a:lstStyle/>
        <a:p>
          <a:r>
            <a:rPr lang="tr-TR" dirty="0"/>
            <a:t>Verilerin Normalizasyonu: </a:t>
          </a:r>
        </a:p>
      </dgm:t>
    </dgm:pt>
    <dgm:pt modelId="{B8FC8CCA-33FD-DD4A-9547-7746BBBC23B4}" type="parTrans" cxnId="{194A8174-C9CB-FF4D-AA20-E4A1EBB1B466}">
      <dgm:prSet/>
      <dgm:spPr/>
      <dgm:t>
        <a:bodyPr/>
        <a:lstStyle/>
        <a:p>
          <a:endParaRPr lang="tr-TR"/>
        </a:p>
      </dgm:t>
    </dgm:pt>
    <dgm:pt modelId="{C1642333-D801-3D41-AE86-2E3D81687A9D}" type="sibTrans" cxnId="{194A8174-C9CB-FF4D-AA20-E4A1EBB1B466}">
      <dgm:prSet/>
      <dgm:spPr/>
      <dgm:t>
        <a:bodyPr/>
        <a:lstStyle/>
        <a:p>
          <a:endParaRPr lang="tr-TR"/>
        </a:p>
      </dgm:t>
    </dgm:pt>
    <dgm:pt modelId="{BEDDFD66-680E-B44F-BDE5-D116EE5F181D}">
      <dgm:prSet phldrT="[Metin]"/>
      <dgm:spPr/>
      <dgm:t>
        <a:bodyPr/>
        <a:lstStyle/>
        <a:p>
          <a:r>
            <a:rPr lang="tr-TR" dirty="0"/>
            <a:t>Performans kriterleri normalleştirilir.</a:t>
          </a:r>
        </a:p>
      </dgm:t>
    </dgm:pt>
    <dgm:pt modelId="{69373DE4-F608-B240-B86D-A233529337F6}" type="parTrans" cxnId="{59AECF53-3703-254B-867E-BBDA9F67BEC0}">
      <dgm:prSet/>
      <dgm:spPr/>
      <dgm:t>
        <a:bodyPr/>
        <a:lstStyle/>
        <a:p>
          <a:endParaRPr lang="tr-TR"/>
        </a:p>
      </dgm:t>
    </dgm:pt>
    <dgm:pt modelId="{5B0D3EE8-897C-EB45-803A-6710220C4A04}" type="sibTrans" cxnId="{59AECF53-3703-254B-867E-BBDA9F67BEC0}">
      <dgm:prSet/>
      <dgm:spPr/>
      <dgm:t>
        <a:bodyPr/>
        <a:lstStyle/>
        <a:p>
          <a:endParaRPr lang="tr-TR"/>
        </a:p>
      </dgm:t>
    </dgm:pt>
    <dgm:pt modelId="{627FE1E0-F8A3-2F42-B0F8-FF2733AF3A21}">
      <dgm:prSet phldrT="[Metin]"/>
      <dgm:spPr/>
      <dgm:t>
        <a:bodyPr/>
        <a:lstStyle/>
        <a:p>
          <a:r>
            <a:rPr lang="tr-TR" dirty="0"/>
            <a:t>Ağırlıkların Belirlenmesi</a:t>
          </a:r>
        </a:p>
      </dgm:t>
    </dgm:pt>
    <dgm:pt modelId="{A4C365DC-B192-3A4C-BD4E-5F83B5AC3912}" type="parTrans" cxnId="{F5FDB4A6-F1A2-DB40-8B72-B6F18456D27E}">
      <dgm:prSet/>
      <dgm:spPr/>
      <dgm:t>
        <a:bodyPr/>
        <a:lstStyle/>
        <a:p>
          <a:endParaRPr lang="tr-TR"/>
        </a:p>
      </dgm:t>
    </dgm:pt>
    <dgm:pt modelId="{B14FA496-FB21-B646-8052-ED842CF55088}" type="sibTrans" cxnId="{F5FDB4A6-F1A2-DB40-8B72-B6F18456D27E}">
      <dgm:prSet/>
      <dgm:spPr/>
      <dgm:t>
        <a:bodyPr/>
        <a:lstStyle/>
        <a:p>
          <a:endParaRPr lang="tr-TR"/>
        </a:p>
      </dgm:t>
    </dgm:pt>
    <dgm:pt modelId="{2222462B-2CED-B64E-9175-888F3B81F7AD}">
      <dgm:prSet phldrT="[Metin]"/>
      <dgm:spPr/>
      <dgm:t>
        <a:bodyPr/>
        <a:lstStyle/>
        <a:p>
          <a:r>
            <a:rPr lang="tr-TR" dirty="0"/>
            <a:t>Kriterlerin önem derecesine göre ağırlıklar atanır</a:t>
          </a:r>
        </a:p>
      </dgm:t>
    </dgm:pt>
    <dgm:pt modelId="{36FA424B-185B-534C-8DB0-665032B852B2}" type="parTrans" cxnId="{4E1771FC-EC06-6B4A-80C2-ED5A5DB6932C}">
      <dgm:prSet/>
      <dgm:spPr/>
      <dgm:t>
        <a:bodyPr/>
        <a:lstStyle/>
        <a:p>
          <a:endParaRPr lang="tr-TR"/>
        </a:p>
      </dgm:t>
    </dgm:pt>
    <dgm:pt modelId="{E9A77D52-50BD-234E-B674-5FB8EC4A5969}" type="sibTrans" cxnId="{4E1771FC-EC06-6B4A-80C2-ED5A5DB6932C}">
      <dgm:prSet/>
      <dgm:spPr/>
      <dgm:t>
        <a:bodyPr/>
        <a:lstStyle/>
        <a:p>
          <a:endParaRPr lang="tr-TR"/>
        </a:p>
      </dgm:t>
    </dgm:pt>
    <dgm:pt modelId="{1E0E8984-F334-AF4A-BD04-FFE30E1BA50C}">
      <dgm:prSet/>
      <dgm:spPr/>
      <dgm:t>
        <a:bodyPr/>
        <a:lstStyle/>
        <a:p>
          <a:r>
            <a:rPr lang="tr-TR"/>
            <a:t>MOORA Hesaplama: </a:t>
          </a:r>
        </a:p>
      </dgm:t>
    </dgm:pt>
    <dgm:pt modelId="{44A86433-2259-1F46-B4BA-BDFAF671364E}" type="parTrans" cxnId="{F28D32B2-E88B-7046-A10A-A41F30022E94}">
      <dgm:prSet/>
      <dgm:spPr/>
      <dgm:t>
        <a:bodyPr/>
        <a:lstStyle/>
        <a:p>
          <a:endParaRPr lang="tr-TR"/>
        </a:p>
      </dgm:t>
    </dgm:pt>
    <dgm:pt modelId="{9400BDED-63D6-2F41-9BC6-0E51453BBB69}" type="sibTrans" cxnId="{F28D32B2-E88B-7046-A10A-A41F30022E94}">
      <dgm:prSet/>
      <dgm:spPr/>
      <dgm:t>
        <a:bodyPr/>
        <a:lstStyle/>
        <a:p>
          <a:endParaRPr lang="tr-TR"/>
        </a:p>
      </dgm:t>
    </dgm:pt>
    <dgm:pt modelId="{B49EDC65-0692-BC4F-808B-61C353865882}">
      <dgm:prSet/>
      <dgm:spPr/>
      <dgm:t>
        <a:bodyPr/>
        <a:lstStyle/>
        <a:p>
          <a:r>
            <a:rPr lang="tr-TR" dirty="0"/>
            <a:t>Normalize edilmiş değerler ve ağırlıklar kullanılarak alternatiflerin skorları hesaplanır.</a:t>
          </a:r>
        </a:p>
      </dgm:t>
    </dgm:pt>
    <dgm:pt modelId="{4704D511-0CBC-3943-860C-813428FC4E3F}" type="parTrans" cxnId="{996878EF-EA3C-AA4E-BEEB-DA5D4A3A66B2}">
      <dgm:prSet/>
      <dgm:spPr/>
      <dgm:t>
        <a:bodyPr/>
        <a:lstStyle/>
        <a:p>
          <a:endParaRPr lang="tr-TR"/>
        </a:p>
      </dgm:t>
    </dgm:pt>
    <dgm:pt modelId="{BB45D3E6-1B04-D441-A8EE-762D96DB157F}" type="sibTrans" cxnId="{996878EF-EA3C-AA4E-BEEB-DA5D4A3A66B2}">
      <dgm:prSet/>
      <dgm:spPr/>
      <dgm:t>
        <a:bodyPr/>
        <a:lstStyle/>
        <a:p>
          <a:endParaRPr lang="tr-TR"/>
        </a:p>
      </dgm:t>
    </dgm:pt>
    <dgm:pt modelId="{41342999-AC91-9842-B5AF-C913949E18F7}">
      <dgm:prSet/>
      <dgm:spPr/>
      <dgm:t>
        <a:bodyPr/>
        <a:lstStyle/>
        <a:p>
          <a:r>
            <a:rPr lang="tr-TR"/>
            <a:t>Sonuçların Analizi</a:t>
          </a:r>
        </a:p>
      </dgm:t>
    </dgm:pt>
    <dgm:pt modelId="{DC2FD5B6-69E4-154A-AA15-F85392B74601}" type="parTrans" cxnId="{1EC14B9C-420B-914B-B84C-C0248642D134}">
      <dgm:prSet/>
      <dgm:spPr/>
      <dgm:t>
        <a:bodyPr/>
        <a:lstStyle/>
        <a:p>
          <a:endParaRPr lang="tr-TR"/>
        </a:p>
      </dgm:t>
    </dgm:pt>
    <dgm:pt modelId="{3324219C-6D72-644F-BEF2-4B98A1256E4E}" type="sibTrans" cxnId="{1EC14B9C-420B-914B-B84C-C0248642D134}">
      <dgm:prSet/>
      <dgm:spPr/>
      <dgm:t>
        <a:bodyPr/>
        <a:lstStyle/>
        <a:p>
          <a:endParaRPr lang="tr-TR"/>
        </a:p>
      </dgm:t>
    </dgm:pt>
    <dgm:pt modelId="{719FE89C-BC57-DA49-AF80-ED4C76A3070A}">
      <dgm:prSet/>
      <dgm:spPr/>
      <dgm:t>
        <a:bodyPr/>
        <a:lstStyle/>
        <a:p>
          <a:r>
            <a:rPr lang="tr-TR"/>
            <a:t>En yüksek skora sahip alternatif tedarikçi olarak belirlenir.</a:t>
          </a:r>
        </a:p>
      </dgm:t>
    </dgm:pt>
    <dgm:pt modelId="{95F07C9F-50CE-BF49-83F8-2790C2593228}" type="parTrans" cxnId="{97F38DED-585A-CB4E-AEBF-7DC3BDDF21BE}">
      <dgm:prSet/>
      <dgm:spPr/>
      <dgm:t>
        <a:bodyPr/>
        <a:lstStyle/>
        <a:p>
          <a:endParaRPr lang="tr-TR"/>
        </a:p>
      </dgm:t>
    </dgm:pt>
    <dgm:pt modelId="{B0162C4D-CF11-904C-84BA-61608A5E5B88}" type="sibTrans" cxnId="{97F38DED-585A-CB4E-AEBF-7DC3BDDF21BE}">
      <dgm:prSet/>
      <dgm:spPr/>
      <dgm:t>
        <a:bodyPr/>
        <a:lstStyle/>
        <a:p>
          <a:endParaRPr lang="tr-TR"/>
        </a:p>
      </dgm:t>
    </dgm:pt>
    <dgm:pt modelId="{E2CE1C80-4D6F-4068-A590-D6206E5CA393}" type="pres">
      <dgm:prSet presAssocID="{46BCDF58-19F4-6E4B-B691-08F85E11F74C}" presName="Name0" presStyleCnt="0">
        <dgm:presLayoutVars>
          <dgm:dir/>
          <dgm:animLvl val="lvl"/>
          <dgm:resizeHandles val="exact"/>
        </dgm:presLayoutVars>
      </dgm:prSet>
      <dgm:spPr/>
    </dgm:pt>
    <dgm:pt modelId="{070269C0-9596-4610-BE48-783073A50085}" type="pres">
      <dgm:prSet presAssocID="{9F4EE0A5-1596-3B4A-90CF-92A9A0504665}" presName="linNode" presStyleCnt="0"/>
      <dgm:spPr/>
    </dgm:pt>
    <dgm:pt modelId="{25761987-3189-4683-BE0B-9ECDCEC7A995}" type="pres">
      <dgm:prSet presAssocID="{9F4EE0A5-1596-3B4A-90CF-92A9A0504665}" presName="parentText" presStyleLbl="node1" presStyleIdx="0" presStyleCnt="5">
        <dgm:presLayoutVars>
          <dgm:chMax val="1"/>
          <dgm:bulletEnabled val="1"/>
        </dgm:presLayoutVars>
      </dgm:prSet>
      <dgm:spPr/>
    </dgm:pt>
    <dgm:pt modelId="{3D34286F-F2A0-45BD-878F-7521CCF1EB79}" type="pres">
      <dgm:prSet presAssocID="{9F4EE0A5-1596-3B4A-90CF-92A9A0504665}" presName="descendantText" presStyleLbl="alignAccFollowNode1" presStyleIdx="0" presStyleCnt="5">
        <dgm:presLayoutVars>
          <dgm:bulletEnabled val="1"/>
        </dgm:presLayoutVars>
      </dgm:prSet>
      <dgm:spPr/>
    </dgm:pt>
    <dgm:pt modelId="{A86578AE-4156-4AC7-9526-7FE283A37A08}" type="pres">
      <dgm:prSet presAssocID="{C1763563-D965-E641-8D62-112E2837B5C7}" presName="sp" presStyleCnt="0"/>
      <dgm:spPr/>
    </dgm:pt>
    <dgm:pt modelId="{D5D881E7-7970-42C3-9A30-ECE572CA5151}" type="pres">
      <dgm:prSet presAssocID="{21661C2E-54BE-554B-B597-1433D425C74D}" presName="linNode" presStyleCnt="0"/>
      <dgm:spPr/>
    </dgm:pt>
    <dgm:pt modelId="{FCFBF0F2-9674-4870-AA84-832BF2E72B4D}" type="pres">
      <dgm:prSet presAssocID="{21661C2E-54BE-554B-B597-1433D425C74D}" presName="parentText" presStyleLbl="node1" presStyleIdx="1" presStyleCnt="5">
        <dgm:presLayoutVars>
          <dgm:chMax val="1"/>
          <dgm:bulletEnabled val="1"/>
        </dgm:presLayoutVars>
      </dgm:prSet>
      <dgm:spPr/>
    </dgm:pt>
    <dgm:pt modelId="{7E3B978D-1D65-46DA-BC09-C69116B0F38B}" type="pres">
      <dgm:prSet presAssocID="{21661C2E-54BE-554B-B597-1433D425C74D}" presName="descendantText" presStyleLbl="alignAccFollowNode1" presStyleIdx="1" presStyleCnt="5">
        <dgm:presLayoutVars>
          <dgm:bulletEnabled val="1"/>
        </dgm:presLayoutVars>
      </dgm:prSet>
      <dgm:spPr/>
    </dgm:pt>
    <dgm:pt modelId="{01B44779-0938-416A-9569-7FA381C57ED5}" type="pres">
      <dgm:prSet presAssocID="{C1642333-D801-3D41-AE86-2E3D81687A9D}" presName="sp" presStyleCnt="0"/>
      <dgm:spPr/>
    </dgm:pt>
    <dgm:pt modelId="{0FCBB2F7-89B0-46DF-83C9-5E2416B7ABB2}" type="pres">
      <dgm:prSet presAssocID="{627FE1E0-F8A3-2F42-B0F8-FF2733AF3A21}" presName="linNode" presStyleCnt="0"/>
      <dgm:spPr/>
    </dgm:pt>
    <dgm:pt modelId="{124D8271-F58E-4C4D-8236-79CD96E61224}" type="pres">
      <dgm:prSet presAssocID="{627FE1E0-F8A3-2F42-B0F8-FF2733AF3A21}" presName="parentText" presStyleLbl="node1" presStyleIdx="2" presStyleCnt="5">
        <dgm:presLayoutVars>
          <dgm:chMax val="1"/>
          <dgm:bulletEnabled val="1"/>
        </dgm:presLayoutVars>
      </dgm:prSet>
      <dgm:spPr/>
    </dgm:pt>
    <dgm:pt modelId="{885E88AF-FA62-48F8-9FC7-EEBA1168270D}" type="pres">
      <dgm:prSet presAssocID="{627FE1E0-F8A3-2F42-B0F8-FF2733AF3A21}" presName="descendantText" presStyleLbl="alignAccFollowNode1" presStyleIdx="2" presStyleCnt="5">
        <dgm:presLayoutVars>
          <dgm:bulletEnabled val="1"/>
        </dgm:presLayoutVars>
      </dgm:prSet>
      <dgm:spPr/>
    </dgm:pt>
    <dgm:pt modelId="{B370055D-2AF3-40C6-9789-20BC311E93A6}" type="pres">
      <dgm:prSet presAssocID="{B14FA496-FB21-B646-8052-ED842CF55088}" presName="sp" presStyleCnt="0"/>
      <dgm:spPr/>
    </dgm:pt>
    <dgm:pt modelId="{A585BF48-F2BE-43C1-9871-BE0B8630115A}" type="pres">
      <dgm:prSet presAssocID="{1E0E8984-F334-AF4A-BD04-FFE30E1BA50C}" presName="linNode" presStyleCnt="0"/>
      <dgm:spPr/>
    </dgm:pt>
    <dgm:pt modelId="{01A232D4-6202-4877-B7D7-F2AFF0305D8B}" type="pres">
      <dgm:prSet presAssocID="{1E0E8984-F334-AF4A-BD04-FFE30E1BA50C}" presName="parentText" presStyleLbl="node1" presStyleIdx="3" presStyleCnt="5">
        <dgm:presLayoutVars>
          <dgm:chMax val="1"/>
          <dgm:bulletEnabled val="1"/>
        </dgm:presLayoutVars>
      </dgm:prSet>
      <dgm:spPr/>
    </dgm:pt>
    <dgm:pt modelId="{BBAFE5B6-5FEF-4D0B-ACE3-AD56553AB0AF}" type="pres">
      <dgm:prSet presAssocID="{1E0E8984-F334-AF4A-BD04-FFE30E1BA50C}" presName="descendantText" presStyleLbl="alignAccFollowNode1" presStyleIdx="3" presStyleCnt="5">
        <dgm:presLayoutVars>
          <dgm:bulletEnabled val="1"/>
        </dgm:presLayoutVars>
      </dgm:prSet>
      <dgm:spPr/>
    </dgm:pt>
    <dgm:pt modelId="{06D786C5-409E-4F66-B649-E24B2BE87FE1}" type="pres">
      <dgm:prSet presAssocID="{9400BDED-63D6-2F41-9BC6-0E51453BBB69}" presName="sp" presStyleCnt="0"/>
      <dgm:spPr/>
    </dgm:pt>
    <dgm:pt modelId="{80C5034D-6C56-4566-9C94-030C7E329BCE}" type="pres">
      <dgm:prSet presAssocID="{41342999-AC91-9842-B5AF-C913949E18F7}" presName="linNode" presStyleCnt="0"/>
      <dgm:spPr/>
    </dgm:pt>
    <dgm:pt modelId="{14379CC9-E841-4EE8-83F0-A8E84A6A51CD}" type="pres">
      <dgm:prSet presAssocID="{41342999-AC91-9842-B5AF-C913949E18F7}" presName="parentText" presStyleLbl="node1" presStyleIdx="4" presStyleCnt="5">
        <dgm:presLayoutVars>
          <dgm:chMax val="1"/>
          <dgm:bulletEnabled val="1"/>
        </dgm:presLayoutVars>
      </dgm:prSet>
      <dgm:spPr/>
    </dgm:pt>
    <dgm:pt modelId="{5E0E048A-7AC5-4FE8-BF28-629590761C81}" type="pres">
      <dgm:prSet presAssocID="{41342999-AC91-9842-B5AF-C913949E18F7}" presName="descendantText" presStyleLbl="alignAccFollowNode1" presStyleIdx="4" presStyleCnt="5">
        <dgm:presLayoutVars>
          <dgm:bulletEnabled val="1"/>
        </dgm:presLayoutVars>
      </dgm:prSet>
      <dgm:spPr/>
    </dgm:pt>
  </dgm:ptLst>
  <dgm:cxnLst>
    <dgm:cxn modelId="{9A55F10A-F364-4A1D-A300-56392A2B59C8}" type="presOf" srcId="{2222462B-2CED-B64E-9175-888F3B81F7AD}" destId="{885E88AF-FA62-48F8-9FC7-EEBA1168270D}" srcOrd="0" destOrd="0" presId="urn:microsoft.com/office/officeart/2005/8/layout/vList5"/>
    <dgm:cxn modelId="{604E4412-745B-4FC6-9E41-3A55AC4ADA85}" type="presOf" srcId="{627FE1E0-F8A3-2F42-B0F8-FF2733AF3A21}" destId="{124D8271-F58E-4C4D-8236-79CD96E61224}" srcOrd="0" destOrd="0" presId="urn:microsoft.com/office/officeart/2005/8/layout/vList5"/>
    <dgm:cxn modelId="{ACF8D91A-42BD-4C02-BBB7-E5A5DFB8C7A9}" type="presOf" srcId="{719FE89C-BC57-DA49-AF80-ED4C76A3070A}" destId="{5E0E048A-7AC5-4FE8-BF28-629590761C81}" srcOrd="0" destOrd="0" presId="urn:microsoft.com/office/officeart/2005/8/layout/vList5"/>
    <dgm:cxn modelId="{7830E324-913C-4024-9C76-B99F260CB221}" type="presOf" srcId="{9F4EE0A5-1596-3B4A-90CF-92A9A0504665}" destId="{25761987-3189-4683-BE0B-9ECDCEC7A995}" srcOrd="0" destOrd="0" presId="urn:microsoft.com/office/officeart/2005/8/layout/vList5"/>
    <dgm:cxn modelId="{93C11628-C018-4916-B840-9C1C3173DE42}" type="presOf" srcId="{1E0E8984-F334-AF4A-BD04-FFE30E1BA50C}" destId="{01A232D4-6202-4877-B7D7-F2AFF0305D8B}" srcOrd="0" destOrd="0" presId="urn:microsoft.com/office/officeart/2005/8/layout/vList5"/>
    <dgm:cxn modelId="{64C58C35-6F10-4959-B553-114EC4C7999D}" type="presOf" srcId="{BEDDFD66-680E-B44F-BDE5-D116EE5F181D}" destId="{7E3B978D-1D65-46DA-BC09-C69116B0F38B}" srcOrd="0" destOrd="0" presId="urn:microsoft.com/office/officeart/2005/8/layout/vList5"/>
    <dgm:cxn modelId="{58295C3C-7EA6-4441-99E7-A034373D3565}" type="presOf" srcId="{67B93F02-15E2-DC45-82A9-A008B455E706}" destId="{3D34286F-F2A0-45BD-878F-7521CCF1EB79}" srcOrd="0" destOrd="0" presId="urn:microsoft.com/office/officeart/2005/8/layout/vList5"/>
    <dgm:cxn modelId="{59AECF53-3703-254B-867E-BBDA9F67BEC0}" srcId="{21661C2E-54BE-554B-B597-1433D425C74D}" destId="{BEDDFD66-680E-B44F-BDE5-D116EE5F181D}" srcOrd="0" destOrd="0" parTransId="{69373DE4-F608-B240-B86D-A233529337F6}" sibTransId="{5B0D3EE8-897C-EB45-803A-6710220C4A04}"/>
    <dgm:cxn modelId="{1C754B55-F871-43E1-B119-28E37C81094D}" type="presOf" srcId="{46BCDF58-19F4-6E4B-B691-08F85E11F74C}" destId="{E2CE1C80-4D6F-4068-A590-D6206E5CA393}" srcOrd="0" destOrd="0" presId="urn:microsoft.com/office/officeart/2005/8/layout/vList5"/>
    <dgm:cxn modelId="{CD81F072-3B0C-480A-8E0A-AD33A3F2C9D2}" type="presOf" srcId="{B49EDC65-0692-BC4F-808B-61C353865882}" destId="{BBAFE5B6-5FEF-4D0B-ACE3-AD56553AB0AF}" srcOrd="0" destOrd="0" presId="urn:microsoft.com/office/officeart/2005/8/layout/vList5"/>
    <dgm:cxn modelId="{194A8174-C9CB-FF4D-AA20-E4A1EBB1B466}" srcId="{46BCDF58-19F4-6E4B-B691-08F85E11F74C}" destId="{21661C2E-54BE-554B-B597-1433D425C74D}" srcOrd="1" destOrd="0" parTransId="{B8FC8CCA-33FD-DD4A-9547-7746BBBC23B4}" sibTransId="{C1642333-D801-3D41-AE86-2E3D81687A9D}"/>
    <dgm:cxn modelId="{9DD3EF7F-0EA2-1847-AB06-15B9B25E142F}" srcId="{46BCDF58-19F4-6E4B-B691-08F85E11F74C}" destId="{9F4EE0A5-1596-3B4A-90CF-92A9A0504665}" srcOrd="0" destOrd="0" parTransId="{87F2C8AD-45BF-9C43-9D18-3EDEF907C986}" sibTransId="{C1763563-D965-E641-8D62-112E2837B5C7}"/>
    <dgm:cxn modelId="{1EC14B9C-420B-914B-B84C-C0248642D134}" srcId="{46BCDF58-19F4-6E4B-B691-08F85E11F74C}" destId="{41342999-AC91-9842-B5AF-C913949E18F7}" srcOrd="4" destOrd="0" parTransId="{DC2FD5B6-69E4-154A-AA15-F85392B74601}" sibTransId="{3324219C-6D72-644F-BEF2-4B98A1256E4E}"/>
    <dgm:cxn modelId="{F5FDB4A6-F1A2-DB40-8B72-B6F18456D27E}" srcId="{46BCDF58-19F4-6E4B-B691-08F85E11F74C}" destId="{627FE1E0-F8A3-2F42-B0F8-FF2733AF3A21}" srcOrd="2" destOrd="0" parTransId="{A4C365DC-B192-3A4C-BD4E-5F83B5AC3912}" sibTransId="{B14FA496-FB21-B646-8052-ED842CF55088}"/>
    <dgm:cxn modelId="{F28D32B2-E88B-7046-A10A-A41F30022E94}" srcId="{46BCDF58-19F4-6E4B-B691-08F85E11F74C}" destId="{1E0E8984-F334-AF4A-BD04-FFE30E1BA50C}" srcOrd="3" destOrd="0" parTransId="{44A86433-2259-1F46-B4BA-BDFAF671364E}" sibTransId="{9400BDED-63D6-2F41-9BC6-0E51453BBB69}"/>
    <dgm:cxn modelId="{1A2DBFE6-29AA-40DA-964C-F009C23B438B}" type="presOf" srcId="{41342999-AC91-9842-B5AF-C913949E18F7}" destId="{14379CC9-E841-4EE8-83F0-A8E84A6A51CD}" srcOrd="0" destOrd="0" presId="urn:microsoft.com/office/officeart/2005/8/layout/vList5"/>
    <dgm:cxn modelId="{494285E7-644B-EE43-A348-BCC8E867848A}" srcId="{9F4EE0A5-1596-3B4A-90CF-92A9A0504665}" destId="{67B93F02-15E2-DC45-82A9-A008B455E706}" srcOrd="0" destOrd="0" parTransId="{74549BA8-8D53-3A4A-8B3F-DB4235F81619}" sibTransId="{BA065764-6F6F-294F-82BF-5157FD8C14D7}"/>
    <dgm:cxn modelId="{46F897EB-A76A-41FC-937E-09424C4C76F5}" type="presOf" srcId="{21661C2E-54BE-554B-B597-1433D425C74D}" destId="{FCFBF0F2-9674-4870-AA84-832BF2E72B4D}" srcOrd="0" destOrd="0" presId="urn:microsoft.com/office/officeart/2005/8/layout/vList5"/>
    <dgm:cxn modelId="{97F38DED-585A-CB4E-AEBF-7DC3BDDF21BE}" srcId="{41342999-AC91-9842-B5AF-C913949E18F7}" destId="{719FE89C-BC57-DA49-AF80-ED4C76A3070A}" srcOrd="0" destOrd="0" parTransId="{95F07C9F-50CE-BF49-83F8-2790C2593228}" sibTransId="{B0162C4D-CF11-904C-84BA-61608A5E5B88}"/>
    <dgm:cxn modelId="{996878EF-EA3C-AA4E-BEEB-DA5D4A3A66B2}" srcId="{1E0E8984-F334-AF4A-BD04-FFE30E1BA50C}" destId="{B49EDC65-0692-BC4F-808B-61C353865882}" srcOrd="0" destOrd="0" parTransId="{4704D511-0CBC-3943-860C-813428FC4E3F}" sibTransId="{BB45D3E6-1B04-D441-A8EE-762D96DB157F}"/>
    <dgm:cxn modelId="{4E1771FC-EC06-6B4A-80C2-ED5A5DB6932C}" srcId="{627FE1E0-F8A3-2F42-B0F8-FF2733AF3A21}" destId="{2222462B-2CED-B64E-9175-888F3B81F7AD}" srcOrd="0" destOrd="0" parTransId="{36FA424B-185B-534C-8DB0-665032B852B2}" sibTransId="{E9A77D52-50BD-234E-B674-5FB8EC4A5969}"/>
    <dgm:cxn modelId="{0C067F57-E4BC-42BC-9E56-53038D6B8134}" type="presParOf" srcId="{E2CE1C80-4D6F-4068-A590-D6206E5CA393}" destId="{070269C0-9596-4610-BE48-783073A50085}" srcOrd="0" destOrd="0" presId="urn:microsoft.com/office/officeart/2005/8/layout/vList5"/>
    <dgm:cxn modelId="{66659C02-85DE-4966-ABD6-CCDD0D650C88}" type="presParOf" srcId="{070269C0-9596-4610-BE48-783073A50085}" destId="{25761987-3189-4683-BE0B-9ECDCEC7A995}" srcOrd="0" destOrd="0" presId="urn:microsoft.com/office/officeart/2005/8/layout/vList5"/>
    <dgm:cxn modelId="{274B6C51-6676-419B-9B55-B2C913BB5342}" type="presParOf" srcId="{070269C0-9596-4610-BE48-783073A50085}" destId="{3D34286F-F2A0-45BD-878F-7521CCF1EB79}" srcOrd="1" destOrd="0" presId="urn:microsoft.com/office/officeart/2005/8/layout/vList5"/>
    <dgm:cxn modelId="{F94D607B-44E9-4F57-B6AC-6ED7F5974C42}" type="presParOf" srcId="{E2CE1C80-4D6F-4068-A590-D6206E5CA393}" destId="{A86578AE-4156-4AC7-9526-7FE283A37A08}" srcOrd="1" destOrd="0" presId="urn:microsoft.com/office/officeart/2005/8/layout/vList5"/>
    <dgm:cxn modelId="{F6275F0D-605C-487F-8EB7-6D1D67AD9CBA}" type="presParOf" srcId="{E2CE1C80-4D6F-4068-A590-D6206E5CA393}" destId="{D5D881E7-7970-42C3-9A30-ECE572CA5151}" srcOrd="2" destOrd="0" presId="urn:microsoft.com/office/officeart/2005/8/layout/vList5"/>
    <dgm:cxn modelId="{98553728-8DD3-4A8B-A49D-15890D1AFAEA}" type="presParOf" srcId="{D5D881E7-7970-42C3-9A30-ECE572CA5151}" destId="{FCFBF0F2-9674-4870-AA84-832BF2E72B4D}" srcOrd="0" destOrd="0" presId="urn:microsoft.com/office/officeart/2005/8/layout/vList5"/>
    <dgm:cxn modelId="{929DAEAB-906B-41EB-8B45-60D789240A64}" type="presParOf" srcId="{D5D881E7-7970-42C3-9A30-ECE572CA5151}" destId="{7E3B978D-1D65-46DA-BC09-C69116B0F38B}" srcOrd="1" destOrd="0" presId="urn:microsoft.com/office/officeart/2005/8/layout/vList5"/>
    <dgm:cxn modelId="{CE081A84-ACB0-4E5B-8ACC-7721B6D92777}" type="presParOf" srcId="{E2CE1C80-4D6F-4068-A590-D6206E5CA393}" destId="{01B44779-0938-416A-9569-7FA381C57ED5}" srcOrd="3" destOrd="0" presId="urn:microsoft.com/office/officeart/2005/8/layout/vList5"/>
    <dgm:cxn modelId="{518F8EE0-C01B-4B17-8DA8-4538AF8B094F}" type="presParOf" srcId="{E2CE1C80-4D6F-4068-A590-D6206E5CA393}" destId="{0FCBB2F7-89B0-46DF-83C9-5E2416B7ABB2}" srcOrd="4" destOrd="0" presId="urn:microsoft.com/office/officeart/2005/8/layout/vList5"/>
    <dgm:cxn modelId="{EFB91B8A-0A13-49AE-9E4D-8F98FAAED006}" type="presParOf" srcId="{0FCBB2F7-89B0-46DF-83C9-5E2416B7ABB2}" destId="{124D8271-F58E-4C4D-8236-79CD96E61224}" srcOrd="0" destOrd="0" presId="urn:microsoft.com/office/officeart/2005/8/layout/vList5"/>
    <dgm:cxn modelId="{21455611-395C-4CF7-B495-D19B6FAC3CBC}" type="presParOf" srcId="{0FCBB2F7-89B0-46DF-83C9-5E2416B7ABB2}" destId="{885E88AF-FA62-48F8-9FC7-EEBA1168270D}" srcOrd="1" destOrd="0" presId="urn:microsoft.com/office/officeart/2005/8/layout/vList5"/>
    <dgm:cxn modelId="{1709244E-55AA-4C54-B37A-C245EC7EFD54}" type="presParOf" srcId="{E2CE1C80-4D6F-4068-A590-D6206E5CA393}" destId="{B370055D-2AF3-40C6-9789-20BC311E93A6}" srcOrd="5" destOrd="0" presId="urn:microsoft.com/office/officeart/2005/8/layout/vList5"/>
    <dgm:cxn modelId="{EA15D9AC-7721-4E75-AC9E-94A9E4AEE331}" type="presParOf" srcId="{E2CE1C80-4D6F-4068-A590-D6206E5CA393}" destId="{A585BF48-F2BE-43C1-9871-BE0B8630115A}" srcOrd="6" destOrd="0" presId="urn:microsoft.com/office/officeart/2005/8/layout/vList5"/>
    <dgm:cxn modelId="{DAB1D5B9-3051-4A55-B6D9-FD3994C8E7B6}" type="presParOf" srcId="{A585BF48-F2BE-43C1-9871-BE0B8630115A}" destId="{01A232D4-6202-4877-B7D7-F2AFF0305D8B}" srcOrd="0" destOrd="0" presId="urn:microsoft.com/office/officeart/2005/8/layout/vList5"/>
    <dgm:cxn modelId="{D73058E4-4350-4F46-BAE2-70D973EE7B6D}" type="presParOf" srcId="{A585BF48-F2BE-43C1-9871-BE0B8630115A}" destId="{BBAFE5B6-5FEF-4D0B-ACE3-AD56553AB0AF}" srcOrd="1" destOrd="0" presId="urn:microsoft.com/office/officeart/2005/8/layout/vList5"/>
    <dgm:cxn modelId="{4794069E-20FE-49A7-A9BD-6DDCECDEE67D}" type="presParOf" srcId="{E2CE1C80-4D6F-4068-A590-D6206E5CA393}" destId="{06D786C5-409E-4F66-B649-E24B2BE87FE1}" srcOrd="7" destOrd="0" presId="urn:microsoft.com/office/officeart/2005/8/layout/vList5"/>
    <dgm:cxn modelId="{C5BB8A03-B9CB-41BF-B82C-603A0C993952}" type="presParOf" srcId="{E2CE1C80-4D6F-4068-A590-D6206E5CA393}" destId="{80C5034D-6C56-4566-9C94-030C7E329BCE}" srcOrd="8" destOrd="0" presId="urn:microsoft.com/office/officeart/2005/8/layout/vList5"/>
    <dgm:cxn modelId="{21A9116A-A16D-4F6F-8402-E926AA5376D2}" type="presParOf" srcId="{80C5034D-6C56-4566-9C94-030C7E329BCE}" destId="{14379CC9-E841-4EE8-83F0-A8E84A6A51CD}" srcOrd="0" destOrd="0" presId="urn:microsoft.com/office/officeart/2005/8/layout/vList5"/>
    <dgm:cxn modelId="{474C6DF5-2C9C-4D2F-8A7D-B10D7B590EBD}" type="presParOf" srcId="{80C5034D-6C56-4566-9C94-030C7E329BCE}" destId="{5E0E048A-7AC5-4FE8-BF28-629590761C8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5A75B5-5C21-F745-9F75-BA8FACA8BE72}"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tr-TR"/>
        </a:p>
      </dgm:t>
    </dgm:pt>
    <dgm:pt modelId="{A97C5D68-986F-CE4C-AC5A-4CF2292E7C2B}">
      <dgm:prSet phldrT="[Metin]" custT="1"/>
      <dgm:spPr/>
      <dgm:t>
        <a:bodyPr/>
        <a:lstStyle/>
        <a:p>
          <a:r>
            <a:rPr lang="tr-TR" sz="2100" dirty="0"/>
            <a:t>Veri Toplama</a:t>
          </a:r>
        </a:p>
      </dgm:t>
    </dgm:pt>
    <dgm:pt modelId="{5BF18250-C201-A640-A118-495FD8B8C43F}" type="parTrans" cxnId="{31D04D1B-1344-5C46-850B-BFEB02DCEA3F}">
      <dgm:prSet/>
      <dgm:spPr/>
      <dgm:t>
        <a:bodyPr/>
        <a:lstStyle/>
        <a:p>
          <a:endParaRPr lang="tr-TR" sz="2100"/>
        </a:p>
      </dgm:t>
    </dgm:pt>
    <dgm:pt modelId="{EA7C6293-CB0B-7C47-B217-4AA98C840FF0}" type="sibTrans" cxnId="{31D04D1B-1344-5C46-850B-BFEB02DCEA3F}">
      <dgm:prSet/>
      <dgm:spPr/>
      <dgm:t>
        <a:bodyPr/>
        <a:lstStyle/>
        <a:p>
          <a:endParaRPr lang="tr-TR" sz="2100"/>
        </a:p>
      </dgm:t>
    </dgm:pt>
    <dgm:pt modelId="{95679A40-9681-BC46-8A9D-F77BDE94534B}">
      <dgm:prSet phldrT="[Metin]" custT="1"/>
      <dgm:spPr/>
      <dgm:t>
        <a:bodyPr/>
        <a:lstStyle/>
        <a:p>
          <a:r>
            <a:rPr lang="tr-TR" sz="2100" dirty="0"/>
            <a:t>Model Doğrulama</a:t>
          </a:r>
        </a:p>
      </dgm:t>
    </dgm:pt>
    <dgm:pt modelId="{7C1747C7-395E-FA4B-A6B5-892CA2A73EF6}" type="parTrans" cxnId="{FC791BC3-9A25-E441-AB83-63C6DB1BFE6F}">
      <dgm:prSet/>
      <dgm:spPr/>
      <dgm:t>
        <a:bodyPr/>
        <a:lstStyle/>
        <a:p>
          <a:endParaRPr lang="tr-TR" sz="2100"/>
        </a:p>
      </dgm:t>
    </dgm:pt>
    <dgm:pt modelId="{557D41F4-8CA0-3941-B7AC-50C853543AAA}" type="sibTrans" cxnId="{FC791BC3-9A25-E441-AB83-63C6DB1BFE6F}">
      <dgm:prSet/>
      <dgm:spPr/>
      <dgm:t>
        <a:bodyPr/>
        <a:lstStyle/>
        <a:p>
          <a:endParaRPr lang="tr-TR" sz="2100"/>
        </a:p>
      </dgm:t>
    </dgm:pt>
    <dgm:pt modelId="{444FE9D5-72F2-4444-9D88-9AA8638853F9}">
      <dgm:prSet phldrT="[Metin]" custT="1"/>
      <dgm:spPr/>
      <dgm:t>
        <a:bodyPr/>
        <a:lstStyle/>
        <a:p>
          <a:r>
            <a:rPr lang="tr-TR" sz="2100" dirty="0"/>
            <a:t>Tahmin</a:t>
          </a:r>
        </a:p>
      </dgm:t>
    </dgm:pt>
    <dgm:pt modelId="{277A8E91-CF64-4D42-938E-A8465B9FE0B7}" type="parTrans" cxnId="{4238A947-4C22-804E-9E87-B644EFB6A2CC}">
      <dgm:prSet/>
      <dgm:spPr/>
      <dgm:t>
        <a:bodyPr/>
        <a:lstStyle/>
        <a:p>
          <a:endParaRPr lang="tr-TR" sz="2100"/>
        </a:p>
      </dgm:t>
    </dgm:pt>
    <dgm:pt modelId="{C0506CE4-6E40-D24F-930A-996A74245888}" type="sibTrans" cxnId="{4238A947-4C22-804E-9E87-B644EFB6A2CC}">
      <dgm:prSet/>
      <dgm:spPr/>
      <dgm:t>
        <a:bodyPr/>
        <a:lstStyle/>
        <a:p>
          <a:endParaRPr lang="tr-TR" sz="2100"/>
        </a:p>
      </dgm:t>
    </dgm:pt>
    <dgm:pt modelId="{F6EE11CF-FF7D-D643-8088-94EFB532B789}">
      <dgm:prSet custT="1"/>
      <dgm:spPr/>
      <dgm:t>
        <a:bodyPr/>
        <a:lstStyle/>
        <a:p>
          <a:r>
            <a:rPr lang="tr-TR" sz="2100" dirty="0"/>
            <a:t>Bağımlı ve Bağımsız Değişkenlerin Belirlenmesi:</a:t>
          </a:r>
        </a:p>
      </dgm:t>
    </dgm:pt>
    <dgm:pt modelId="{AAD672F8-E445-5F45-8CC5-726BA09A3365}" type="parTrans" cxnId="{72CFDA46-B868-5F42-AFB0-993D89DB74B4}">
      <dgm:prSet/>
      <dgm:spPr/>
      <dgm:t>
        <a:bodyPr/>
        <a:lstStyle/>
        <a:p>
          <a:endParaRPr lang="tr-TR" sz="2100"/>
        </a:p>
      </dgm:t>
    </dgm:pt>
    <dgm:pt modelId="{9D5EFF6E-115B-DD42-BB23-2B0E97FD7B1D}" type="sibTrans" cxnId="{72CFDA46-B868-5F42-AFB0-993D89DB74B4}">
      <dgm:prSet/>
      <dgm:spPr/>
      <dgm:t>
        <a:bodyPr/>
        <a:lstStyle/>
        <a:p>
          <a:endParaRPr lang="tr-TR" sz="2100"/>
        </a:p>
      </dgm:t>
    </dgm:pt>
    <dgm:pt modelId="{D60F5A47-E5B5-4358-B206-98484F167463}">
      <dgm:prSet custT="1"/>
      <dgm:spPr/>
      <dgm:t>
        <a:bodyPr/>
        <a:lstStyle/>
        <a:p>
          <a:r>
            <a:rPr lang="tr-TR" sz="2100" dirty="0"/>
            <a:t>Bağımlı değişken = Talep,  Bağımsız değişken = Tarih </a:t>
          </a:r>
        </a:p>
      </dgm:t>
    </dgm:pt>
    <dgm:pt modelId="{C5233AE4-CCDC-4762-9FC9-64CAE8C3EF76}" type="parTrans" cxnId="{927EB385-B97A-4CA2-B308-8D296A2CE862}">
      <dgm:prSet/>
      <dgm:spPr/>
      <dgm:t>
        <a:bodyPr/>
        <a:lstStyle/>
        <a:p>
          <a:endParaRPr lang="tr-TR" sz="2100"/>
        </a:p>
      </dgm:t>
    </dgm:pt>
    <dgm:pt modelId="{3FC7EECE-B41C-4A68-A310-2887AAF6DBCA}" type="sibTrans" cxnId="{927EB385-B97A-4CA2-B308-8D296A2CE862}">
      <dgm:prSet/>
      <dgm:spPr/>
      <dgm:t>
        <a:bodyPr/>
        <a:lstStyle/>
        <a:p>
          <a:endParaRPr lang="tr-TR" sz="2100"/>
        </a:p>
      </dgm:t>
    </dgm:pt>
    <dgm:pt modelId="{7831E7FE-5C04-4F20-98F8-E282321FBFCF}">
      <dgm:prSet custT="1"/>
      <dgm:spPr/>
      <dgm:t>
        <a:bodyPr/>
        <a:lstStyle/>
        <a:p>
          <a:r>
            <a:rPr lang="tr-TR" sz="2100" dirty="0"/>
            <a:t>Regresyon modelinin verilerle eğitilmesi</a:t>
          </a:r>
        </a:p>
      </dgm:t>
    </dgm:pt>
    <dgm:pt modelId="{F27E9011-C600-4201-B503-A86767050FCD}" type="parTrans" cxnId="{2F8FE6EB-38B8-4917-BC4B-0A30DAAA092B}">
      <dgm:prSet/>
      <dgm:spPr/>
      <dgm:t>
        <a:bodyPr/>
        <a:lstStyle/>
        <a:p>
          <a:endParaRPr lang="tr-TR" sz="2100"/>
        </a:p>
      </dgm:t>
    </dgm:pt>
    <dgm:pt modelId="{2A6C0589-D94F-487B-8CFB-BB068D50506E}" type="sibTrans" cxnId="{2F8FE6EB-38B8-4917-BC4B-0A30DAAA092B}">
      <dgm:prSet/>
      <dgm:spPr/>
      <dgm:t>
        <a:bodyPr/>
        <a:lstStyle/>
        <a:p>
          <a:endParaRPr lang="tr-TR" sz="2100"/>
        </a:p>
      </dgm:t>
    </dgm:pt>
    <dgm:pt modelId="{B945F916-05A3-42F1-A0ED-A812AFF31C84}">
      <dgm:prSet custT="1"/>
      <dgm:spPr/>
      <dgm:t>
        <a:bodyPr/>
        <a:lstStyle/>
        <a:p>
          <a:r>
            <a:rPr lang="tr-TR" sz="2100" dirty="0"/>
            <a:t>Modelin hata oranlarının analiz edilmesi.</a:t>
          </a:r>
        </a:p>
      </dgm:t>
    </dgm:pt>
    <dgm:pt modelId="{D89EDFE2-3FDD-4695-BDAB-7333A4FE39B3}" type="parTrans" cxnId="{8F552C27-634C-4861-9501-4B088A944B0C}">
      <dgm:prSet/>
      <dgm:spPr/>
      <dgm:t>
        <a:bodyPr/>
        <a:lstStyle/>
        <a:p>
          <a:endParaRPr lang="tr-TR" sz="2100"/>
        </a:p>
      </dgm:t>
    </dgm:pt>
    <dgm:pt modelId="{4A2BA2C4-3911-4C66-AA99-A307EEE59E15}" type="sibTrans" cxnId="{8F552C27-634C-4861-9501-4B088A944B0C}">
      <dgm:prSet/>
      <dgm:spPr/>
      <dgm:t>
        <a:bodyPr/>
        <a:lstStyle/>
        <a:p>
          <a:endParaRPr lang="tr-TR" sz="2100"/>
        </a:p>
      </dgm:t>
    </dgm:pt>
    <dgm:pt modelId="{9100809B-73E6-4ABE-B503-3819BABB9D36}">
      <dgm:prSet custT="1"/>
      <dgm:spPr/>
      <dgm:t>
        <a:bodyPr/>
        <a:lstStyle/>
        <a:p>
          <a:r>
            <a:rPr lang="tr-TR" sz="2100" dirty="0"/>
            <a:t>Gelecekteki taleplerin tahmin edilmesi.</a:t>
          </a:r>
        </a:p>
      </dgm:t>
    </dgm:pt>
    <dgm:pt modelId="{E9839FBD-828C-462E-8E63-C059F204E069}" type="parTrans" cxnId="{3C427BB6-0A37-4286-B61C-657EFF0F6D77}">
      <dgm:prSet/>
      <dgm:spPr/>
      <dgm:t>
        <a:bodyPr/>
        <a:lstStyle/>
        <a:p>
          <a:endParaRPr lang="tr-TR" sz="2100"/>
        </a:p>
      </dgm:t>
    </dgm:pt>
    <dgm:pt modelId="{25ACA392-E14A-4676-AA97-FDE6C31AA345}" type="sibTrans" cxnId="{3C427BB6-0A37-4286-B61C-657EFF0F6D77}">
      <dgm:prSet/>
      <dgm:spPr/>
      <dgm:t>
        <a:bodyPr/>
        <a:lstStyle/>
        <a:p>
          <a:endParaRPr lang="tr-TR" sz="2100"/>
        </a:p>
      </dgm:t>
    </dgm:pt>
    <dgm:pt modelId="{9428D84B-1082-9544-9EDA-9CD25687FAA1}">
      <dgm:prSet custT="1"/>
      <dgm:spPr/>
      <dgm:t>
        <a:bodyPr/>
        <a:lstStyle/>
        <a:p>
          <a:r>
            <a:rPr lang="tr-TR" sz="2100" dirty="0"/>
            <a:t>Model Eğitimi</a:t>
          </a:r>
        </a:p>
      </dgm:t>
    </dgm:pt>
    <dgm:pt modelId="{CEF8F519-4895-6243-8AD5-2E14F1A259EC}" type="sibTrans" cxnId="{AF20FE66-0710-4045-A294-3ED9219CD11A}">
      <dgm:prSet/>
      <dgm:spPr/>
      <dgm:t>
        <a:bodyPr/>
        <a:lstStyle/>
        <a:p>
          <a:endParaRPr lang="tr-TR" sz="2100"/>
        </a:p>
      </dgm:t>
    </dgm:pt>
    <dgm:pt modelId="{F8E75F0B-6D12-434A-A5C2-843CEB76A90D}" type="parTrans" cxnId="{AF20FE66-0710-4045-A294-3ED9219CD11A}">
      <dgm:prSet/>
      <dgm:spPr/>
      <dgm:t>
        <a:bodyPr/>
        <a:lstStyle/>
        <a:p>
          <a:endParaRPr lang="tr-TR" sz="2100"/>
        </a:p>
      </dgm:t>
    </dgm:pt>
    <dgm:pt modelId="{0366648C-A0FA-4452-A4C4-5EC4784F0ED8}">
      <dgm:prSet custT="1"/>
      <dgm:spPr/>
      <dgm:t>
        <a:bodyPr/>
        <a:lstStyle/>
        <a:p>
          <a:r>
            <a:rPr lang="tr-TR" sz="2100" dirty="0"/>
            <a:t>Geçmiş talep verilerinin derlenmesi</a:t>
          </a:r>
        </a:p>
      </dgm:t>
    </dgm:pt>
    <dgm:pt modelId="{ADD942E0-2BAA-41F3-A226-CDC49E8FFA17}" type="parTrans" cxnId="{708A5429-5D55-473E-841F-91997D69C076}">
      <dgm:prSet/>
      <dgm:spPr/>
      <dgm:t>
        <a:bodyPr/>
        <a:lstStyle/>
        <a:p>
          <a:endParaRPr lang="tr-TR" sz="2100"/>
        </a:p>
      </dgm:t>
    </dgm:pt>
    <dgm:pt modelId="{61C88DE4-ACBF-41A2-89BC-55EC46E42B39}" type="sibTrans" cxnId="{708A5429-5D55-473E-841F-91997D69C076}">
      <dgm:prSet/>
      <dgm:spPr/>
      <dgm:t>
        <a:bodyPr/>
        <a:lstStyle/>
        <a:p>
          <a:endParaRPr lang="tr-TR" sz="2100"/>
        </a:p>
      </dgm:t>
    </dgm:pt>
    <dgm:pt modelId="{B2C0183C-3F83-44A5-A62F-6CFA86A50072}" type="pres">
      <dgm:prSet presAssocID="{A85A75B5-5C21-F745-9F75-BA8FACA8BE72}" presName="Name0" presStyleCnt="0">
        <dgm:presLayoutVars>
          <dgm:dir/>
          <dgm:animLvl val="lvl"/>
          <dgm:resizeHandles/>
        </dgm:presLayoutVars>
      </dgm:prSet>
      <dgm:spPr/>
    </dgm:pt>
    <dgm:pt modelId="{3CC1DC2B-0229-4D09-8546-6D8F67ED17E9}" type="pres">
      <dgm:prSet presAssocID="{A97C5D68-986F-CE4C-AC5A-4CF2292E7C2B}" presName="linNode" presStyleCnt="0"/>
      <dgm:spPr/>
    </dgm:pt>
    <dgm:pt modelId="{40B6A033-4887-4B68-A8CD-04017547E84C}" type="pres">
      <dgm:prSet presAssocID="{A97C5D68-986F-CE4C-AC5A-4CF2292E7C2B}" presName="parentShp" presStyleLbl="node1" presStyleIdx="0" presStyleCnt="5">
        <dgm:presLayoutVars>
          <dgm:bulletEnabled val="1"/>
        </dgm:presLayoutVars>
      </dgm:prSet>
      <dgm:spPr/>
    </dgm:pt>
    <dgm:pt modelId="{E35AEB19-1D12-4CD8-B050-DB04FA27F50F}" type="pres">
      <dgm:prSet presAssocID="{A97C5D68-986F-CE4C-AC5A-4CF2292E7C2B}" presName="childShp" presStyleLbl="bgAccFollowNode1" presStyleIdx="0" presStyleCnt="5">
        <dgm:presLayoutVars>
          <dgm:bulletEnabled val="1"/>
        </dgm:presLayoutVars>
      </dgm:prSet>
      <dgm:spPr/>
    </dgm:pt>
    <dgm:pt modelId="{1E583318-5B20-4B1C-9A9E-8A3AD55B3018}" type="pres">
      <dgm:prSet presAssocID="{EA7C6293-CB0B-7C47-B217-4AA98C840FF0}" presName="spacing" presStyleCnt="0"/>
      <dgm:spPr/>
    </dgm:pt>
    <dgm:pt modelId="{11321726-927B-4CFF-89CC-C0E22635281C}" type="pres">
      <dgm:prSet presAssocID="{F6EE11CF-FF7D-D643-8088-94EFB532B789}" presName="linNode" presStyleCnt="0"/>
      <dgm:spPr/>
    </dgm:pt>
    <dgm:pt modelId="{09E002BE-3EA0-4BFF-BDC1-7746D5B0108F}" type="pres">
      <dgm:prSet presAssocID="{F6EE11CF-FF7D-D643-8088-94EFB532B789}" presName="parentShp" presStyleLbl="node1" presStyleIdx="1" presStyleCnt="5">
        <dgm:presLayoutVars>
          <dgm:bulletEnabled val="1"/>
        </dgm:presLayoutVars>
      </dgm:prSet>
      <dgm:spPr/>
    </dgm:pt>
    <dgm:pt modelId="{C0133274-1894-48A9-92D6-919DFAB77C52}" type="pres">
      <dgm:prSet presAssocID="{F6EE11CF-FF7D-D643-8088-94EFB532B789}" presName="childShp" presStyleLbl="bgAccFollowNode1" presStyleIdx="1" presStyleCnt="5">
        <dgm:presLayoutVars>
          <dgm:bulletEnabled val="1"/>
        </dgm:presLayoutVars>
      </dgm:prSet>
      <dgm:spPr/>
    </dgm:pt>
    <dgm:pt modelId="{DFF74CE6-4BD5-4B06-BF55-26E2210D71FD}" type="pres">
      <dgm:prSet presAssocID="{9D5EFF6E-115B-DD42-BB23-2B0E97FD7B1D}" presName="spacing" presStyleCnt="0"/>
      <dgm:spPr/>
    </dgm:pt>
    <dgm:pt modelId="{46F654F5-4572-4435-A511-E47AFE280406}" type="pres">
      <dgm:prSet presAssocID="{9428D84B-1082-9544-9EDA-9CD25687FAA1}" presName="linNode" presStyleCnt="0"/>
      <dgm:spPr/>
    </dgm:pt>
    <dgm:pt modelId="{7367EF7B-E23D-409B-8E76-B291D6168DA6}" type="pres">
      <dgm:prSet presAssocID="{9428D84B-1082-9544-9EDA-9CD25687FAA1}" presName="parentShp" presStyleLbl="node1" presStyleIdx="2" presStyleCnt="5">
        <dgm:presLayoutVars>
          <dgm:bulletEnabled val="1"/>
        </dgm:presLayoutVars>
      </dgm:prSet>
      <dgm:spPr/>
    </dgm:pt>
    <dgm:pt modelId="{416AE849-15AE-4A6C-9971-E39AC9DE8202}" type="pres">
      <dgm:prSet presAssocID="{9428D84B-1082-9544-9EDA-9CD25687FAA1}" presName="childShp" presStyleLbl="bgAccFollowNode1" presStyleIdx="2" presStyleCnt="5">
        <dgm:presLayoutVars>
          <dgm:bulletEnabled val="1"/>
        </dgm:presLayoutVars>
      </dgm:prSet>
      <dgm:spPr/>
    </dgm:pt>
    <dgm:pt modelId="{2AE768E3-6984-410F-8B17-C37F9A754515}" type="pres">
      <dgm:prSet presAssocID="{CEF8F519-4895-6243-8AD5-2E14F1A259EC}" presName="spacing" presStyleCnt="0"/>
      <dgm:spPr/>
    </dgm:pt>
    <dgm:pt modelId="{331A449F-F99D-4893-B16E-8B2658EAFF32}" type="pres">
      <dgm:prSet presAssocID="{95679A40-9681-BC46-8A9D-F77BDE94534B}" presName="linNode" presStyleCnt="0"/>
      <dgm:spPr/>
    </dgm:pt>
    <dgm:pt modelId="{C6167E10-0211-4534-81FA-168F2105AE04}" type="pres">
      <dgm:prSet presAssocID="{95679A40-9681-BC46-8A9D-F77BDE94534B}" presName="parentShp" presStyleLbl="node1" presStyleIdx="3" presStyleCnt="5">
        <dgm:presLayoutVars>
          <dgm:bulletEnabled val="1"/>
        </dgm:presLayoutVars>
      </dgm:prSet>
      <dgm:spPr/>
    </dgm:pt>
    <dgm:pt modelId="{51701BBC-298A-430E-8F71-89C4CCEC4872}" type="pres">
      <dgm:prSet presAssocID="{95679A40-9681-BC46-8A9D-F77BDE94534B}" presName="childShp" presStyleLbl="bgAccFollowNode1" presStyleIdx="3" presStyleCnt="5">
        <dgm:presLayoutVars>
          <dgm:bulletEnabled val="1"/>
        </dgm:presLayoutVars>
      </dgm:prSet>
      <dgm:spPr/>
    </dgm:pt>
    <dgm:pt modelId="{34B92F36-6F68-42AE-9EDA-AB38E52410B9}" type="pres">
      <dgm:prSet presAssocID="{557D41F4-8CA0-3941-B7AC-50C853543AAA}" presName="spacing" presStyleCnt="0"/>
      <dgm:spPr/>
    </dgm:pt>
    <dgm:pt modelId="{26613D51-E1F6-4A65-AB6F-E799B64E4783}" type="pres">
      <dgm:prSet presAssocID="{444FE9D5-72F2-4444-9D88-9AA8638853F9}" presName="linNode" presStyleCnt="0"/>
      <dgm:spPr/>
    </dgm:pt>
    <dgm:pt modelId="{7769DECF-8F98-4576-BBF4-CB70BF4DBBDE}" type="pres">
      <dgm:prSet presAssocID="{444FE9D5-72F2-4444-9D88-9AA8638853F9}" presName="parentShp" presStyleLbl="node1" presStyleIdx="4" presStyleCnt="5">
        <dgm:presLayoutVars>
          <dgm:bulletEnabled val="1"/>
        </dgm:presLayoutVars>
      </dgm:prSet>
      <dgm:spPr/>
    </dgm:pt>
    <dgm:pt modelId="{27A8D4D3-8EC8-4224-964C-066DF9C3E2E1}" type="pres">
      <dgm:prSet presAssocID="{444FE9D5-72F2-4444-9D88-9AA8638853F9}" presName="childShp" presStyleLbl="bgAccFollowNode1" presStyleIdx="4" presStyleCnt="5">
        <dgm:presLayoutVars>
          <dgm:bulletEnabled val="1"/>
        </dgm:presLayoutVars>
      </dgm:prSet>
      <dgm:spPr/>
    </dgm:pt>
  </dgm:ptLst>
  <dgm:cxnLst>
    <dgm:cxn modelId="{229D3200-E117-4CDF-9BFE-AB701D08EE1D}" type="presOf" srcId="{95679A40-9681-BC46-8A9D-F77BDE94534B}" destId="{C6167E10-0211-4534-81FA-168F2105AE04}" srcOrd="0" destOrd="0" presId="urn:microsoft.com/office/officeart/2005/8/layout/vList6"/>
    <dgm:cxn modelId="{AA943119-EB69-4184-9BD8-6E9C2EB0EA07}" type="presOf" srcId="{7831E7FE-5C04-4F20-98F8-E282321FBFCF}" destId="{416AE849-15AE-4A6C-9971-E39AC9DE8202}" srcOrd="0" destOrd="0" presId="urn:microsoft.com/office/officeart/2005/8/layout/vList6"/>
    <dgm:cxn modelId="{53413C19-23A1-4C60-A104-0D9F1FAE8D46}" type="presOf" srcId="{9100809B-73E6-4ABE-B503-3819BABB9D36}" destId="{27A8D4D3-8EC8-4224-964C-066DF9C3E2E1}" srcOrd="0" destOrd="0" presId="urn:microsoft.com/office/officeart/2005/8/layout/vList6"/>
    <dgm:cxn modelId="{31D04D1B-1344-5C46-850B-BFEB02DCEA3F}" srcId="{A85A75B5-5C21-F745-9F75-BA8FACA8BE72}" destId="{A97C5D68-986F-CE4C-AC5A-4CF2292E7C2B}" srcOrd="0" destOrd="0" parTransId="{5BF18250-C201-A640-A118-495FD8B8C43F}" sibTransId="{EA7C6293-CB0B-7C47-B217-4AA98C840FF0}"/>
    <dgm:cxn modelId="{8F552C27-634C-4861-9501-4B088A944B0C}" srcId="{95679A40-9681-BC46-8A9D-F77BDE94534B}" destId="{B945F916-05A3-42F1-A0ED-A812AFF31C84}" srcOrd="0" destOrd="0" parTransId="{D89EDFE2-3FDD-4695-BDAB-7333A4FE39B3}" sibTransId="{4A2BA2C4-3911-4C66-AA99-A307EEE59E15}"/>
    <dgm:cxn modelId="{708A5429-5D55-473E-841F-91997D69C076}" srcId="{A97C5D68-986F-CE4C-AC5A-4CF2292E7C2B}" destId="{0366648C-A0FA-4452-A4C4-5EC4784F0ED8}" srcOrd="0" destOrd="0" parTransId="{ADD942E0-2BAA-41F3-A226-CDC49E8FFA17}" sibTransId="{61C88DE4-ACBF-41A2-89BC-55EC46E42B39}"/>
    <dgm:cxn modelId="{72CFDA46-B868-5F42-AFB0-993D89DB74B4}" srcId="{A85A75B5-5C21-F745-9F75-BA8FACA8BE72}" destId="{F6EE11CF-FF7D-D643-8088-94EFB532B789}" srcOrd="1" destOrd="0" parTransId="{AAD672F8-E445-5F45-8CC5-726BA09A3365}" sibTransId="{9D5EFF6E-115B-DD42-BB23-2B0E97FD7B1D}"/>
    <dgm:cxn modelId="{4238A947-4C22-804E-9E87-B644EFB6A2CC}" srcId="{A85A75B5-5C21-F745-9F75-BA8FACA8BE72}" destId="{444FE9D5-72F2-4444-9D88-9AA8638853F9}" srcOrd="4" destOrd="0" parTransId="{277A8E91-CF64-4D42-938E-A8465B9FE0B7}" sibTransId="{C0506CE4-6E40-D24F-930A-996A74245888}"/>
    <dgm:cxn modelId="{CF88804A-BB80-4B90-8168-7247A6ECC7E4}" type="presOf" srcId="{F6EE11CF-FF7D-D643-8088-94EFB532B789}" destId="{09E002BE-3EA0-4BFF-BDC1-7746D5B0108F}" srcOrd="0" destOrd="0" presId="urn:microsoft.com/office/officeart/2005/8/layout/vList6"/>
    <dgm:cxn modelId="{45AA6351-A489-4284-9193-1DC45756E25C}" type="presOf" srcId="{A85A75B5-5C21-F745-9F75-BA8FACA8BE72}" destId="{B2C0183C-3F83-44A5-A62F-6CFA86A50072}" srcOrd="0" destOrd="0" presId="urn:microsoft.com/office/officeart/2005/8/layout/vList6"/>
    <dgm:cxn modelId="{75C36F52-4BAF-437A-9A2F-ECCD1499CC43}" type="presOf" srcId="{0366648C-A0FA-4452-A4C4-5EC4784F0ED8}" destId="{E35AEB19-1D12-4CD8-B050-DB04FA27F50F}" srcOrd="0" destOrd="0" presId="urn:microsoft.com/office/officeart/2005/8/layout/vList6"/>
    <dgm:cxn modelId="{AF20FE66-0710-4045-A294-3ED9219CD11A}" srcId="{A85A75B5-5C21-F745-9F75-BA8FACA8BE72}" destId="{9428D84B-1082-9544-9EDA-9CD25687FAA1}" srcOrd="2" destOrd="0" parTransId="{F8E75F0B-6D12-434A-A5C2-843CEB76A90D}" sibTransId="{CEF8F519-4895-6243-8AD5-2E14F1A259EC}"/>
    <dgm:cxn modelId="{EAEFFE6D-168E-4A70-92BF-E037E89AE8E3}" type="presOf" srcId="{B945F916-05A3-42F1-A0ED-A812AFF31C84}" destId="{51701BBC-298A-430E-8F71-89C4CCEC4872}" srcOrd="0" destOrd="0" presId="urn:microsoft.com/office/officeart/2005/8/layout/vList6"/>
    <dgm:cxn modelId="{927EB385-B97A-4CA2-B308-8D296A2CE862}" srcId="{F6EE11CF-FF7D-D643-8088-94EFB532B789}" destId="{D60F5A47-E5B5-4358-B206-98484F167463}" srcOrd="0" destOrd="0" parTransId="{C5233AE4-CCDC-4762-9FC9-64CAE8C3EF76}" sibTransId="{3FC7EECE-B41C-4A68-A310-2887AAF6DBCA}"/>
    <dgm:cxn modelId="{76D23199-0D8A-4BBC-95EE-059F18D2E9B7}" type="presOf" srcId="{9428D84B-1082-9544-9EDA-9CD25687FAA1}" destId="{7367EF7B-E23D-409B-8E76-B291D6168DA6}" srcOrd="0" destOrd="0" presId="urn:microsoft.com/office/officeart/2005/8/layout/vList6"/>
    <dgm:cxn modelId="{C190D4AA-66C0-4B93-97FA-124D2BB4DBC2}" type="presOf" srcId="{444FE9D5-72F2-4444-9D88-9AA8638853F9}" destId="{7769DECF-8F98-4576-BBF4-CB70BF4DBBDE}" srcOrd="0" destOrd="0" presId="urn:microsoft.com/office/officeart/2005/8/layout/vList6"/>
    <dgm:cxn modelId="{3C427BB6-0A37-4286-B61C-657EFF0F6D77}" srcId="{444FE9D5-72F2-4444-9D88-9AA8638853F9}" destId="{9100809B-73E6-4ABE-B503-3819BABB9D36}" srcOrd="0" destOrd="0" parTransId="{E9839FBD-828C-462E-8E63-C059F204E069}" sibTransId="{25ACA392-E14A-4676-AA97-FDE6C31AA345}"/>
    <dgm:cxn modelId="{82B992BE-2A63-4BB3-9360-DF95ECC4BC2A}" type="presOf" srcId="{A97C5D68-986F-CE4C-AC5A-4CF2292E7C2B}" destId="{40B6A033-4887-4B68-A8CD-04017547E84C}" srcOrd="0" destOrd="0" presId="urn:microsoft.com/office/officeart/2005/8/layout/vList6"/>
    <dgm:cxn modelId="{FC791BC3-9A25-E441-AB83-63C6DB1BFE6F}" srcId="{A85A75B5-5C21-F745-9F75-BA8FACA8BE72}" destId="{95679A40-9681-BC46-8A9D-F77BDE94534B}" srcOrd="3" destOrd="0" parTransId="{7C1747C7-395E-FA4B-A6B5-892CA2A73EF6}" sibTransId="{557D41F4-8CA0-3941-B7AC-50C853543AAA}"/>
    <dgm:cxn modelId="{2F8FE6EB-38B8-4917-BC4B-0A30DAAA092B}" srcId="{9428D84B-1082-9544-9EDA-9CD25687FAA1}" destId="{7831E7FE-5C04-4F20-98F8-E282321FBFCF}" srcOrd="0" destOrd="0" parTransId="{F27E9011-C600-4201-B503-A86767050FCD}" sibTransId="{2A6C0589-D94F-487B-8CFB-BB068D50506E}"/>
    <dgm:cxn modelId="{7F524EEC-EB52-432A-9AF1-C8CC2A7EE73D}" type="presOf" srcId="{D60F5A47-E5B5-4358-B206-98484F167463}" destId="{C0133274-1894-48A9-92D6-919DFAB77C52}" srcOrd="0" destOrd="0" presId="urn:microsoft.com/office/officeart/2005/8/layout/vList6"/>
    <dgm:cxn modelId="{226DF916-AB87-4FD8-AB0E-BAF0578927DD}" type="presParOf" srcId="{B2C0183C-3F83-44A5-A62F-6CFA86A50072}" destId="{3CC1DC2B-0229-4D09-8546-6D8F67ED17E9}" srcOrd="0" destOrd="0" presId="urn:microsoft.com/office/officeart/2005/8/layout/vList6"/>
    <dgm:cxn modelId="{39326E60-42BC-4C84-BB20-DE3B4D50D4B5}" type="presParOf" srcId="{3CC1DC2B-0229-4D09-8546-6D8F67ED17E9}" destId="{40B6A033-4887-4B68-A8CD-04017547E84C}" srcOrd="0" destOrd="0" presId="urn:microsoft.com/office/officeart/2005/8/layout/vList6"/>
    <dgm:cxn modelId="{6A0F0CD9-C1E9-4D41-994C-D6C798192ECF}" type="presParOf" srcId="{3CC1DC2B-0229-4D09-8546-6D8F67ED17E9}" destId="{E35AEB19-1D12-4CD8-B050-DB04FA27F50F}" srcOrd="1" destOrd="0" presId="urn:microsoft.com/office/officeart/2005/8/layout/vList6"/>
    <dgm:cxn modelId="{E37D13A4-A682-4926-A4EE-19F08987223B}" type="presParOf" srcId="{B2C0183C-3F83-44A5-A62F-6CFA86A50072}" destId="{1E583318-5B20-4B1C-9A9E-8A3AD55B3018}" srcOrd="1" destOrd="0" presId="urn:microsoft.com/office/officeart/2005/8/layout/vList6"/>
    <dgm:cxn modelId="{288CE56B-B91C-4E3B-A8D1-6262966A67D3}" type="presParOf" srcId="{B2C0183C-3F83-44A5-A62F-6CFA86A50072}" destId="{11321726-927B-4CFF-89CC-C0E22635281C}" srcOrd="2" destOrd="0" presId="urn:microsoft.com/office/officeart/2005/8/layout/vList6"/>
    <dgm:cxn modelId="{67CB1B31-ADF6-4519-9FAA-85F67D91C804}" type="presParOf" srcId="{11321726-927B-4CFF-89CC-C0E22635281C}" destId="{09E002BE-3EA0-4BFF-BDC1-7746D5B0108F}" srcOrd="0" destOrd="0" presId="urn:microsoft.com/office/officeart/2005/8/layout/vList6"/>
    <dgm:cxn modelId="{05B35431-D231-4359-9B0F-7F145552EF45}" type="presParOf" srcId="{11321726-927B-4CFF-89CC-C0E22635281C}" destId="{C0133274-1894-48A9-92D6-919DFAB77C52}" srcOrd="1" destOrd="0" presId="urn:microsoft.com/office/officeart/2005/8/layout/vList6"/>
    <dgm:cxn modelId="{EFA8F477-A199-4F52-B73E-2000C08ABADC}" type="presParOf" srcId="{B2C0183C-3F83-44A5-A62F-6CFA86A50072}" destId="{DFF74CE6-4BD5-4B06-BF55-26E2210D71FD}" srcOrd="3" destOrd="0" presId="urn:microsoft.com/office/officeart/2005/8/layout/vList6"/>
    <dgm:cxn modelId="{741E86A7-A1BF-4B49-8A1F-3A1C1D383C6F}" type="presParOf" srcId="{B2C0183C-3F83-44A5-A62F-6CFA86A50072}" destId="{46F654F5-4572-4435-A511-E47AFE280406}" srcOrd="4" destOrd="0" presId="urn:microsoft.com/office/officeart/2005/8/layout/vList6"/>
    <dgm:cxn modelId="{7FCCF9F1-D12A-49E7-8671-D08998AA5843}" type="presParOf" srcId="{46F654F5-4572-4435-A511-E47AFE280406}" destId="{7367EF7B-E23D-409B-8E76-B291D6168DA6}" srcOrd="0" destOrd="0" presId="urn:microsoft.com/office/officeart/2005/8/layout/vList6"/>
    <dgm:cxn modelId="{911FFCBF-7127-47E7-B1A7-040E24AE3006}" type="presParOf" srcId="{46F654F5-4572-4435-A511-E47AFE280406}" destId="{416AE849-15AE-4A6C-9971-E39AC9DE8202}" srcOrd="1" destOrd="0" presId="urn:microsoft.com/office/officeart/2005/8/layout/vList6"/>
    <dgm:cxn modelId="{4A69DA3D-3DF3-4080-843E-9EF643B3C619}" type="presParOf" srcId="{B2C0183C-3F83-44A5-A62F-6CFA86A50072}" destId="{2AE768E3-6984-410F-8B17-C37F9A754515}" srcOrd="5" destOrd="0" presId="urn:microsoft.com/office/officeart/2005/8/layout/vList6"/>
    <dgm:cxn modelId="{52B6B3D0-5526-4E7E-9BEF-529E23C49D76}" type="presParOf" srcId="{B2C0183C-3F83-44A5-A62F-6CFA86A50072}" destId="{331A449F-F99D-4893-B16E-8B2658EAFF32}" srcOrd="6" destOrd="0" presId="urn:microsoft.com/office/officeart/2005/8/layout/vList6"/>
    <dgm:cxn modelId="{3DE552A9-2578-4285-A73F-2C93CD2EE753}" type="presParOf" srcId="{331A449F-F99D-4893-B16E-8B2658EAFF32}" destId="{C6167E10-0211-4534-81FA-168F2105AE04}" srcOrd="0" destOrd="0" presId="urn:microsoft.com/office/officeart/2005/8/layout/vList6"/>
    <dgm:cxn modelId="{A39587B8-76E4-4F68-A889-D277BAB5F76A}" type="presParOf" srcId="{331A449F-F99D-4893-B16E-8B2658EAFF32}" destId="{51701BBC-298A-430E-8F71-89C4CCEC4872}" srcOrd="1" destOrd="0" presId="urn:microsoft.com/office/officeart/2005/8/layout/vList6"/>
    <dgm:cxn modelId="{B4F6E616-1756-4A94-AB82-B756062CD3FC}" type="presParOf" srcId="{B2C0183C-3F83-44A5-A62F-6CFA86A50072}" destId="{34B92F36-6F68-42AE-9EDA-AB38E52410B9}" srcOrd="7" destOrd="0" presId="urn:microsoft.com/office/officeart/2005/8/layout/vList6"/>
    <dgm:cxn modelId="{51C3D571-D090-4616-8663-BD5C4DA0721A}" type="presParOf" srcId="{B2C0183C-3F83-44A5-A62F-6CFA86A50072}" destId="{26613D51-E1F6-4A65-AB6F-E799B64E4783}" srcOrd="8" destOrd="0" presId="urn:microsoft.com/office/officeart/2005/8/layout/vList6"/>
    <dgm:cxn modelId="{BE3FD265-D0E6-4B79-9AC1-26D325D08081}" type="presParOf" srcId="{26613D51-E1F6-4A65-AB6F-E799B64E4783}" destId="{7769DECF-8F98-4576-BBF4-CB70BF4DBBDE}" srcOrd="0" destOrd="0" presId="urn:microsoft.com/office/officeart/2005/8/layout/vList6"/>
    <dgm:cxn modelId="{7B58CB03-8939-4584-A4FA-9150C3EB7420}" type="presParOf" srcId="{26613D51-E1F6-4A65-AB6F-E799B64E4783}" destId="{27A8D4D3-8EC8-4224-964C-066DF9C3E2E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3B64462-9CEA-4DD5-B350-0D3DD29993B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D60179-FD11-4D37-8F58-F345332DA3C5}">
      <dgm:prSet custT="1"/>
      <dgm:spPr/>
      <dgm:t>
        <a:bodyPr/>
        <a:lstStyle/>
        <a:p>
          <a:pPr algn="l"/>
          <a:r>
            <a:rPr lang="tr-TR" sz="1600" dirty="0"/>
            <a:t>Sisteme, </a:t>
          </a:r>
          <a:r>
            <a:rPr lang="tr-TR" sz="1600" dirty="0" err="1"/>
            <a:t>MOORA’nın</a:t>
          </a:r>
          <a:r>
            <a:rPr lang="tr-TR" sz="1600" dirty="0"/>
            <a:t> yanı sıra farklı çok kriterli karar verme yöntemleri entegre edilerek karar sürecinin esnekliği ve doğruluğunun artırılması.</a:t>
          </a:r>
          <a:endParaRPr lang="en-US" sz="1400" dirty="0"/>
        </a:p>
      </dgm:t>
    </dgm:pt>
    <dgm:pt modelId="{A9F1849B-A5AC-4386-BFD1-483B38D44158}" type="parTrans" cxnId="{898B5490-504B-4709-8DD1-9D7128C0A27C}">
      <dgm:prSet/>
      <dgm:spPr/>
      <dgm:t>
        <a:bodyPr/>
        <a:lstStyle/>
        <a:p>
          <a:endParaRPr lang="en-US"/>
        </a:p>
      </dgm:t>
    </dgm:pt>
    <dgm:pt modelId="{0003E322-F7DE-44A0-9066-71DAFAA7ED99}" type="sibTrans" cxnId="{898B5490-504B-4709-8DD1-9D7128C0A27C}">
      <dgm:prSet/>
      <dgm:spPr/>
      <dgm:t>
        <a:bodyPr/>
        <a:lstStyle/>
        <a:p>
          <a:endParaRPr lang="en-US"/>
        </a:p>
      </dgm:t>
    </dgm:pt>
    <dgm:pt modelId="{B6FEA32C-3E96-4EC8-8532-9F7366EEC637}">
      <dgm:prSet custT="1"/>
      <dgm:spPr/>
      <dgm:t>
        <a:bodyPr/>
        <a:lstStyle/>
        <a:p>
          <a:pPr algn="l"/>
          <a:r>
            <a:rPr lang="tr-TR" sz="1600" dirty="0"/>
            <a:t>Sisteme, regresyon analizinin yanı sıra farklı talep tahmini yöntemleri entegre edilerek tahmin doğruluğu ve çeşitliliği artırılacaktır.</a:t>
          </a:r>
          <a:endParaRPr lang="en-US" sz="1600" dirty="0"/>
        </a:p>
      </dgm:t>
    </dgm:pt>
    <dgm:pt modelId="{5CCB5D3C-4F83-4BFB-AB32-06D9D2E3BBA1}" type="parTrans" cxnId="{3B89A70D-66FE-4406-A245-D415BBA409CD}">
      <dgm:prSet/>
      <dgm:spPr/>
      <dgm:t>
        <a:bodyPr/>
        <a:lstStyle/>
        <a:p>
          <a:endParaRPr lang="en-US"/>
        </a:p>
      </dgm:t>
    </dgm:pt>
    <dgm:pt modelId="{050E283A-C7DC-456C-92E3-3C294A227EE1}" type="sibTrans" cxnId="{3B89A70D-66FE-4406-A245-D415BBA409CD}">
      <dgm:prSet/>
      <dgm:spPr/>
      <dgm:t>
        <a:bodyPr/>
        <a:lstStyle/>
        <a:p>
          <a:endParaRPr lang="en-US"/>
        </a:p>
      </dgm:t>
    </dgm:pt>
    <dgm:pt modelId="{18942B64-BBB7-468E-9E90-3ABDC7990771}">
      <dgm:prSet custT="1"/>
      <dgm:spPr/>
      <dgm:t>
        <a:bodyPr/>
        <a:lstStyle/>
        <a:p>
          <a:r>
            <a:rPr lang="tr-TR" sz="1600" dirty="0"/>
            <a:t>Formların birbirine entegre edilmesi.</a:t>
          </a:r>
          <a:endParaRPr lang="en-US" sz="1600" dirty="0"/>
        </a:p>
      </dgm:t>
    </dgm:pt>
    <dgm:pt modelId="{19D1178E-EA43-4F4B-904C-A2317472FBD4}" type="parTrans" cxnId="{02FA6AFA-B360-40A5-B7C1-F36306768BD9}">
      <dgm:prSet/>
      <dgm:spPr/>
      <dgm:t>
        <a:bodyPr/>
        <a:lstStyle/>
        <a:p>
          <a:endParaRPr lang="en-US"/>
        </a:p>
      </dgm:t>
    </dgm:pt>
    <dgm:pt modelId="{9B5F1A97-7D0B-458C-BA08-1880F7B3A544}" type="sibTrans" cxnId="{02FA6AFA-B360-40A5-B7C1-F36306768BD9}">
      <dgm:prSet/>
      <dgm:spPr/>
      <dgm:t>
        <a:bodyPr/>
        <a:lstStyle/>
        <a:p>
          <a:endParaRPr lang="en-US"/>
        </a:p>
      </dgm:t>
    </dgm:pt>
    <dgm:pt modelId="{8B83C081-47F4-4769-B28B-F91514EAFCBD}">
      <dgm:prSet custT="1"/>
      <dgm:spPr/>
      <dgm:t>
        <a:bodyPr/>
        <a:lstStyle/>
        <a:p>
          <a:pPr algn="l"/>
          <a:r>
            <a:rPr lang="tr-TR" sz="1600" dirty="0"/>
            <a:t>Sistemin kullanıcı deneyimini iyileştirmek ve kullanım kolaylığını artırmak amacıyla daha profesyonel ve estetik bir arayüz geliştirilmesi.</a:t>
          </a:r>
          <a:endParaRPr lang="en-US" sz="1600" dirty="0"/>
        </a:p>
      </dgm:t>
    </dgm:pt>
    <dgm:pt modelId="{1DB35658-A2E3-4C1C-AE88-9E1B34158CFC}" type="parTrans" cxnId="{449087B6-0F57-48E0-BE27-014C082B2933}">
      <dgm:prSet/>
      <dgm:spPr/>
      <dgm:t>
        <a:bodyPr/>
        <a:lstStyle/>
        <a:p>
          <a:endParaRPr lang="en-US"/>
        </a:p>
      </dgm:t>
    </dgm:pt>
    <dgm:pt modelId="{60869178-780D-452F-B3CB-9EDBA6CFBDD2}" type="sibTrans" cxnId="{449087B6-0F57-48E0-BE27-014C082B2933}">
      <dgm:prSet/>
      <dgm:spPr/>
      <dgm:t>
        <a:bodyPr/>
        <a:lstStyle/>
        <a:p>
          <a:endParaRPr lang="en-US"/>
        </a:p>
      </dgm:t>
    </dgm:pt>
    <dgm:pt modelId="{C8B6EF17-1A5E-42D0-B461-B1F67C8F2908}" type="pres">
      <dgm:prSet presAssocID="{43B64462-9CEA-4DD5-B350-0D3DD29993BB}" presName="root" presStyleCnt="0">
        <dgm:presLayoutVars>
          <dgm:dir/>
          <dgm:resizeHandles val="exact"/>
        </dgm:presLayoutVars>
      </dgm:prSet>
      <dgm:spPr/>
    </dgm:pt>
    <dgm:pt modelId="{67B31C02-E4FE-4D39-84E1-E1D0EE7F7B70}" type="pres">
      <dgm:prSet presAssocID="{A0D60179-FD11-4D37-8F58-F345332DA3C5}" presName="compNode" presStyleCnt="0"/>
      <dgm:spPr/>
    </dgm:pt>
    <dgm:pt modelId="{9D09D198-2ED3-48C3-8F3B-96CD8D5F6E13}" type="pres">
      <dgm:prSet presAssocID="{A0D60179-FD11-4D37-8F58-F345332DA3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ay işareti"/>
        </a:ext>
      </dgm:extLst>
    </dgm:pt>
    <dgm:pt modelId="{7F574C6A-0F00-403C-81F7-B4171A8AA81A}" type="pres">
      <dgm:prSet presAssocID="{A0D60179-FD11-4D37-8F58-F345332DA3C5}" presName="spaceRect" presStyleCnt="0"/>
      <dgm:spPr/>
    </dgm:pt>
    <dgm:pt modelId="{8C997303-0198-446D-AC49-60B1DAF49354}" type="pres">
      <dgm:prSet presAssocID="{A0D60179-FD11-4D37-8F58-F345332DA3C5}" presName="textRect" presStyleLbl="revTx" presStyleIdx="0" presStyleCnt="4">
        <dgm:presLayoutVars>
          <dgm:chMax val="1"/>
          <dgm:chPref val="1"/>
        </dgm:presLayoutVars>
      </dgm:prSet>
      <dgm:spPr/>
    </dgm:pt>
    <dgm:pt modelId="{C24C70E1-7A6B-4133-812B-EFD420867BF2}" type="pres">
      <dgm:prSet presAssocID="{0003E322-F7DE-44A0-9066-71DAFAA7ED99}" presName="sibTrans" presStyleCnt="0"/>
      <dgm:spPr/>
    </dgm:pt>
    <dgm:pt modelId="{51967823-B457-4E64-B406-4C9F89D5D111}" type="pres">
      <dgm:prSet presAssocID="{B6FEA32C-3E96-4EC8-8532-9F7366EEC637}" presName="compNode" presStyleCnt="0"/>
      <dgm:spPr/>
    </dgm:pt>
    <dgm:pt modelId="{DE77FB2A-2335-4C2C-81D9-4700A605E9B5}" type="pres">
      <dgm:prSet presAssocID="{B6FEA32C-3E96-4EC8-8532-9F7366EEC6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statistikler"/>
        </a:ext>
      </dgm:extLst>
    </dgm:pt>
    <dgm:pt modelId="{020EA0CE-DFA5-4B69-B73A-377BEE2CAA4C}" type="pres">
      <dgm:prSet presAssocID="{B6FEA32C-3E96-4EC8-8532-9F7366EEC637}" presName="spaceRect" presStyleCnt="0"/>
      <dgm:spPr/>
    </dgm:pt>
    <dgm:pt modelId="{1F9BFC10-753B-46F9-8CD6-E512903C78EE}" type="pres">
      <dgm:prSet presAssocID="{B6FEA32C-3E96-4EC8-8532-9F7366EEC637}" presName="textRect" presStyleLbl="revTx" presStyleIdx="1" presStyleCnt="4">
        <dgm:presLayoutVars>
          <dgm:chMax val="1"/>
          <dgm:chPref val="1"/>
        </dgm:presLayoutVars>
      </dgm:prSet>
      <dgm:spPr/>
    </dgm:pt>
    <dgm:pt modelId="{A6182A32-1776-44C2-8821-F26FC9789B53}" type="pres">
      <dgm:prSet presAssocID="{050E283A-C7DC-456C-92E3-3C294A227EE1}" presName="sibTrans" presStyleCnt="0"/>
      <dgm:spPr/>
    </dgm:pt>
    <dgm:pt modelId="{AA7AA7BE-B19C-46E1-92D1-042CFDFDF820}" type="pres">
      <dgm:prSet presAssocID="{18942B64-BBB7-468E-9E90-3ABDC7990771}" presName="compNode" presStyleCnt="0"/>
      <dgm:spPr/>
    </dgm:pt>
    <dgm:pt modelId="{7666F86F-90EE-48CD-B0B6-EADFACD2AAE5}" type="pres">
      <dgm:prSet presAssocID="{18942B64-BBB7-468E-9E90-3ABDC79907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Yinele"/>
        </a:ext>
      </dgm:extLst>
    </dgm:pt>
    <dgm:pt modelId="{601464AF-303E-4EE5-862B-C03A66B626ED}" type="pres">
      <dgm:prSet presAssocID="{18942B64-BBB7-468E-9E90-3ABDC7990771}" presName="spaceRect" presStyleCnt="0"/>
      <dgm:spPr/>
    </dgm:pt>
    <dgm:pt modelId="{29F9E897-7939-4EE2-9A3D-194D1F32573B}" type="pres">
      <dgm:prSet presAssocID="{18942B64-BBB7-468E-9E90-3ABDC7990771}" presName="textRect" presStyleLbl="revTx" presStyleIdx="2" presStyleCnt="4">
        <dgm:presLayoutVars>
          <dgm:chMax val="1"/>
          <dgm:chPref val="1"/>
        </dgm:presLayoutVars>
      </dgm:prSet>
      <dgm:spPr/>
    </dgm:pt>
    <dgm:pt modelId="{78D8FB66-8021-4D4B-AFF2-E65CC4FF7941}" type="pres">
      <dgm:prSet presAssocID="{9B5F1A97-7D0B-458C-BA08-1880F7B3A544}" presName="sibTrans" presStyleCnt="0"/>
      <dgm:spPr/>
    </dgm:pt>
    <dgm:pt modelId="{3D08DD12-238C-4B55-BFCB-C95836FC83E4}" type="pres">
      <dgm:prSet presAssocID="{8B83C081-47F4-4769-B28B-F91514EAFCBD}" presName="compNode" presStyleCnt="0"/>
      <dgm:spPr/>
    </dgm:pt>
    <dgm:pt modelId="{F840EED9-4A60-4600-9486-DE070EB482E6}" type="pres">
      <dgm:prSet presAssocID="{8B83C081-47F4-4769-B28B-F91514EAFC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ullanıcı"/>
        </a:ext>
      </dgm:extLst>
    </dgm:pt>
    <dgm:pt modelId="{4CEB0582-1DF2-457D-A539-74C2C0886591}" type="pres">
      <dgm:prSet presAssocID="{8B83C081-47F4-4769-B28B-F91514EAFCBD}" presName="spaceRect" presStyleCnt="0"/>
      <dgm:spPr/>
    </dgm:pt>
    <dgm:pt modelId="{84025596-C33F-46A9-81BC-C5CA89B9B308}" type="pres">
      <dgm:prSet presAssocID="{8B83C081-47F4-4769-B28B-F91514EAFCBD}" presName="textRect" presStyleLbl="revTx" presStyleIdx="3" presStyleCnt="4">
        <dgm:presLayoutVars>
          <dgm:chMax val="1"/>
          <dgm:chPref val="1"/>
        </dgm:presLayoutVars>
      </dgm:prSet>
      <dgm:spPr/>
    </dgm:pt>
  </dgm:ptLst>
  <dgm:cxnLst>
    <dgm:cxn modelId="{4D7B2A04-F208-475E-99BC-DBD57F902121}" type="presOf" srcId="{8B83C081-47F4-4769-B28B-F91514EAFCBD}" destId="{84025596-C33F-46A9-81BC-C5CA89B9B308}" srcOrd="0" destOrd="0" presId="urn:microsoft.com/office/officeart/2018/2/layout/IconLabelList"/>
    <dgm:cxn modelId="{3B89A70D-66FE-4406-A245-D415BBA409CD}" srcId="{43B64462-9CEA-4DD5-B350-0D3DD29993BB}" destId="{B6FEA32C-3E96-4EC8-8532-9F7366EEC637}" srcOrd="1" destOrd="0" parTransId="{5CCB5D3C-4F83-4BFB-AB32-06D9D2E3BBA1}" sibTransId="{050E283A-C7DC-456C-92E3-3C294A227EE1}"/>
    <dgm:cxn modelId="{3310F615-BBF1-4948-A4D7-484C69E48E13}" type="presOf" srcId="{43B64462-9CEA-4DD5-B350-0D3DD29993BB}" destId="{C8B6EF17-1A5E-42D0-B461-B1F67C8F2908}" srcOrd="0" destOrd="0" presId="urn:microsoft.com/office/officeart/2018/2/layout/IconLabelList"/>
    <dgm:cxn modelId="{D452A41E-4A55-4D1A-8BDD-B760EE6BACEF}" type="presOf" srcId="{18942B64-BBB7-468E-9E90-3ABDC7990771}" destId="{29F9E897-7939-4EE2-9A3D-194D1F32573B}" srcOrd="0" destOrd="0" presId="urn:microsoft.com/office/officeart/2018/2/layout/IconLabelList"/>
    <dgm:cxn modelId="{9EFC3562-A9B9-4886-A94F-03DE5E61180B}" type="presOf" srcId="{B6FEA32C-3E96-4EC8-8532-9F7366EEC637}" destId="{1F9BFC10-753B-46F9-8CD6-E512903C78EE}" srcOrd="0" destOrd="0" presId="urn:microsoft.com/office/officeart/2018/2/layout/IconLabelList"/>
    <dgm:cxn modelId="{898B5490-504B-4709-8DD1-9D7128C0A27C}" srcId="{43B64462-9CEA-4DD5-B350-0D3DD29993BB}" destId="{A0D60179-FD11-4D37-8F58-F345332DA3C5}" srcOrd="0" destOrd="0" parTransId="{A9F1849B-A5AC-4386-BFD1-483B38D44158}" sibTransId="{0003E322-F7DE-44A0-9066-71DAFAA7ED99}"/>
    <dgm:cxn modelId="{449087B6-0F57-48E0-BE27-014C082B2933}" srcId="{43B64462-9CEA-4DD5-B350-0D3DD29993BB}" destId="{8B83C081-47F4-4769-B28B-F91514EAFCBD}" srcOrd="3" destOrd="0" parTransId="{1DB35658-A2E3-4C1C-AE88-9E1B34158CFC}" sibTransId="{60869178-780D-452F-B3CB-9EDBA6CFBDD2}"/>
    <dgm:cxn modelId="{02FA6AFA-B360-40A5-B7C1-F36306768BD9}" srcId="{43B64462-9CEA-4DD5-B350-0D3DD29993BB}" destId="{18942B64-BBB7-468E-9E90-3ABDC7990771}" srcOrd="2" destOrd="0" parTransId="{19D1178E-EA43-4F4B-904C-A2317472FBD4}" sibTransId="{9B5F1A97-7D0B-458C-BA08-1880F7B3A544}"/>
    <dgm:cxn modelId="{E5C740FF-1D64-4CE1-8ADB-EE755CFAA1DC}" type="presOf" srcId="{A0D60179-FD11-4D37-8F58-F345332DA3C5}" destId="{8C997303-0198-446D-AC49-60B1DAF49354}" srcOrd="0" destOrd="0" presId="urn:microsoft.com/office/officeart/2018/2/layout/IconLabelList"/>
    <dgm:cxn modelId="{5112BC5D-E5F9-4D3F-A1FB-84188B20A971}" type="presParOf" srcId="{C8B6EF17-1A5E-42D0-B461-B1F67C8F2908}" destId="{67B31C02-E4FE-4D39-84E1-E1D0EE7F7B70}" srcOrd="0" destOrd="0" presId="urn:microsoft.com/office/officeart/2018/2/layout/IconLabelList"/>
    <dgm:cxn modelId="{39F97BF6-AC0E-4C5C-8A05-0A3E62C95318}" type="presParOf" srcId="{67B31C02-E4FE-4D39-84E1-E1D0EE7F7B70}" destId="{9D09D198-2ED3-48C3-8F3B-96CD8D5F6E13}" srcOrd="0" destOrd="0" presId="urn:microsoft.com/office/officeart/2018/2/layout/IconLabelList"/>
    <dgm:cxn modelId="{23CCB63D-8430-45E5-BF34-28AD1253D2FD}" type="presParOf" srcId="{67B31C02-E4FE-4D39-84E1-E1D0EE7F7B70}" destId="{7F574C6A-0F00-403C-81F7-B4171A8AA81A}" srcOrd="1" destOrd="0" presId="urn:microsoft.com/office/officeart/2018/2/layout/IconLabelList"/>
    <dgm:cxn modelId="{1AB2F024-454C-4416-B9BB-494EE8B1450C}" type="presParOf" srcId="{67B31C02-E4FE-4D39-84E1-E1D0EE7F7B70}" destId="{8C997303-0198-446D-AC49-60B1DAF49354}" srcOrd="2" destOrd="0" presId="urn:microsoft.com/office/officeart/2018/2/layout/IconLabelList"/>
    <dgm:cxn modelId="{3E42845D-368C-49D2-AB1C-96D93DBC5C7F}" type="presParOf" srcId="{C8B6EF17-1A5E-42D0-B461-B1F67C8F2908}" destId="{C24C70E1-7A6B-4133-812B-EFD420867BF2}" srcOrd="1" destOrd="0" presId="urn:microsoft.com/office/officeart/2018/2/layout/IconLabelList"/>
    <dgm:cxn modelId="{7D3DA680-6982-4CF9-8009-18581ADC9EAF}" type="presParOf" srcId="{C8B6EF17-1A5E-42D0-B461-B1F67C8F2908}" destId="{51967823-B457-4E64-B406-4C9F89D5D111}" srcOrd="2" destOrd="0" presId="urn:microsoft.com/office/officeart/2018/2/layout/IconLabelList"/>
    <dgm:cxn modelId="{EAA95D79-E55C-430D-925D-A302205F092F}" type="presParOf" srcId="{51967823-B457-4E64-B406-4C9F89D5D111}" destId="{DE77FB2A-2335-4C2C-81D9-4700A605E9B5}" srcOrd="0" destOrd="0" presId="urn:microsoft.com/office/officeart/2018/2/layout/IconLabelList"/>
    <dgm:cxn modelId="{BEB30566-CC47-4352-8061-78F54525B0C7}" type="presParOf" srcId="{51967823-B457-4E64-B406-4C9F89D5D111}" destId="{020EA0CE-DFA5-4B69-B73A-377BEE2CAA4C}" srcOrd="1" destOrd="0" presId="urn:microsoft.com/office/officeart/2018/2/layout/IconLabelList"/>
    <dgm:cxn modelId="{E1B500E2-7A8A-419D-94E8-C9BED8A6339B}" type="presParOf" srcId="{51967823-B457-4E64-B406-4C9F89D5D111}" destId="{1F9BFC10-753B-46F9-8CD6-E512903C78EE}" srcOrd="2" destOrd="0" presId="urn:microsoft.com/office/officeart/2018/2/layout/IconLabelList"/>
    <dgm:cxn modelId="{82984189-DF59-4BD1-B5EA-E42333FF17A0}" type="presParOf" srcId="{C8B6EF17-1A5E-42D0-B461-B1F67C8F2908}" destId="{A6182A32-1776-44C2-8821-F26FC9789B53}" srcOrd="3" destOrd="0" presId="urn:microsoft.com/office/officeart/2018/2/layout/IconLabelList"/>
    <dgm:cxn modelId="{08AA6E9F-C7F1-46AB-9689-D0E5DC681994}" type="presParOf" srcId="{C8B6EF17-1A5E-42D0-B461-B1F67C8F2908}" destId="{AA7AA7BE-B19C-46E1-92D1-042CFDFDF820}" srcOrd="4" destOrd="0" presId="urn:microsoft.com/office/officeart/2018/2/layout/IconLabelList"/>
    <dgm:cxn modelId="{0AF1C9DE-4145-4F42-8A7D-14B206B1AC44}" type="presParOf" srcId="{AA7AA7BE-B19C-46E1-92D1-042CFDFDF820}" destId="{7666F86F-90EE-48CD-B0B6-EADFACD2AAE5}" srcOrd="0" destOrd="0" presId="urn:microsoft.com/office/officeart/2018/2/layout/IconLabelList"/>
    <dgm:cxn modelId="{09D06C9A-72ED-4627-AFB1-E753A71D37CF}" type="presParOf" srcId="{AA7AA7BE-B19C-46E1-92D1-042CFDFDF820}" destId="{601464AF-303E-4EE5-862B-C03A66B626ED}" srcOrd="1" destOrd="0" presId="urn:microsoft.com/office/officeart/2018/2/layout/IconLabelList"/>
    <dgm:cxn modelId="{D7C0B9AA-B76D-4403-B48D-A3932F2EA59F}" type="presParOf" srcId="{AA7AA7BE-B19C-46E1-92D1-042CFDFDF820}" destId="{29F9E897-7939-4EE2-9A3D-194D1F32573B}" srcOrd="2" destOrd="0" presId="urn:microsoft.com/office/officeart/2018/2/layout/IconLabelList"/>
    <dgm:cxn modelId="{4030FECC-BF9B-4450-9FFC-87CC22D0287F}" type="presParOf" srcId="{C8B6EF17-1A5E-42D0-B461-B1F67C8F2908}" destId="{78D8FB66-8021-4D4B-AFF2-E65CC4FF7941}" srcOrd="5" destOrd="0" presId="urn:microsoft.com/office/officeart/2018/2/layout/IconLabelList"/>
    <dgm:cxn modelId="{8D81745F-6E63-42D7-BC69-9BC1E32568CB}" type="presParOf" srcId="{C8B6EF17-1A5E-42D0-B461-B1F67C8F2908}" destId="{3D08DD12-238C-4B55-BFCB-C95836FC83E4}" srcOrd="6" destOrd="0" presId="urn:microsoft.com/office/officeart/2018/2/layout/IconLabelList"/>
    <dgm:cxn modelId="{A8CED0A8-D165-4195-94B8-5BFE43667436}" type="presParOf" srcId="{3D08DD12-238C-4B55-BFCB-C95836FC83E4}" destId="{F840EED9-4A60-4600-9486-DE070EB482E6}" srcOrd="0" destOrd="0" presId="urn:microsoft.com/office/officeart/2018/2/layout/IconLabelList"/>
    <dgm:cxn modelId="{6EFF98E3-AEF7-42DF-AE51-32757C589BFF}" type="presParOf" srcId="{3D08DD12-238C-4B55-BFCB-C95836FC83E4}" destId="{4CEB0582-1DF2-457D-A539-74C2C0886591}" srcOrd="1" destOrd="0" presId="urn:microsoft.com/office/officeart/2018/2/layout/IconLabelList"/>
    <dgm:cxn modelId="{BEBDF364-4D11-45DE-BB93-4012AFBED945}" type="presParOf" srcId="{3D08DD12-238C-4B55-BFCB-C95836FC83E4}" destId="{84025596-C33F-46A9-81BC-C5CA89B9B30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CA0D3-931C-45C5-9BD7-9D51E81475BD}">
      <dsp:nvSpPr>
        <dsp:cNvPr id="0" name=""/>
        <dsp:cNvSpPr/>
      </dsp:nvSpPr>
      <dsp:spPr>
        <a:xfrm>
          <a:off x="0" y="87893"/>
          <a:ext cx="10167937"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 MEVCUT DURUM ANALİZİ</a:t>
          </a:r>
          <a:endParaRPr lang="en-US" sz="1900" kern="1200" dirty="0"/>
        </a:p>
      </dsp:txBody>
      <dsp:txXfrm>
        <a:off x="22246" y="110139"/>
        <a:ext cx="10123445" cy="411223"/>
      </dsp:txXfrm>
    </dsp:sp>
    <dsp:sp modelId="{ED87B58F-C7F6-4D15-9085-2EFAA0D7B075}">
      <dsp:nvSpPr>
        <dsp:cNvPr id="0" name=""/>
        <dsp:cNvSpPr/>
      </dsp:nvSpPr>
      <dsp:spPr>
        <a:xfrm>
          <a:off x="0" y="598328"/>
          <a:ext cx="10167937"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PROJE KONUSU </a:t>
          </a:r>
          <a:endParaRPr lang="en-US" sz="1900" kern="1200" dirty="0"/>
        </a:p>
      </dsp:txBody>
      <dsp:txXfrm>
        <a:off x="22246" y="620574"/>
        <a:ext cx="10123445" cy="411223"/>
      </dsp:txXfrm>
    </dsp:sp>
    <dsp:sp modelId="{EA2A3906-909A-4FDA-960F-C61689BA527B}">
      <dsp:nvSpPr>
        <dsp:cNvPr id="0" name=""/>
        <dsp:cNvSpPr/>
      </dsp:nvSpPr>
      <dsp:spPr>
        <a:xfrm>
          <a:off x="0" y="1108763"/>
          <a:ext cx="10167937"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PROBLEM TANIMI</a:t>
          </a:r>
          <a:endParaRPr lang="en-US" sz="1900" kern="1200" dirty="0"/>
        </a:p>
      </dsp:txBody>
      <dsp:txXfrm>
        <a:off x="22246" y="1131009"/>
        <a:ext cx="10123445" cy="411223"/>
      </dsp:txXfrm>
    </dsp:sp>
    <dsp:sp modelId="{FBA65B50-9AF4-4B49-8F23-A44005395B58}">
      <dsp:nvSpPr>
        <dsp:cNvPr id="0" name=""/>
        <dsp:cNvSpPr/>
      </dsp:nvSpPr>
      <dsp:spPr>
        <a:xfrm>
          <a:off x="0" y="1619198"/>
          <a:ext cx="10167937"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 LİTERATÜR ARAŞTIRMASI</a:t>
          </a:r>
          <a:endParaRPr lang="en-US" sz="1900" kern="1200" dirty="0"/>
        </a:p>
      </dsp:txBody>
      <dsp:txXfrm>
        <a:off x="22246" y="1641444"/>
        <a:ext cx="10123445" cy="411223"/>
      </dsp:txXfrm>
    </dsp:sp>
    <dsp:sp modelId="{0D4A1E6C-4115-42B0-8242-4EC768FE7DA6}">
      <dsp:nvSpPr>
        <dsp:cNvPr id="0" name=""/>
        <dsp:cNvSpPr/>
      </dsp:nvSpPr>
      <dsp:spPr>
        <a:xfrm>
          <a:off x="0" y="2129633"/>
          <a:ext cx="10167937"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METOT</a:t>
          </a:r>
        </a:p>
      </dsp:txBody>
      <dsp:txXfrm>
        <a:off x="22246" y="2151879"/>
        <a:ext cx="10123445" cy="411223"/>
      </dsp:txXfrm>
    </dsp:sp>
    <dsp:sp modelId="{232589A8-9A38-429D-94C4-03F56240C003}">
      <dsp:nvSpPr>
        <dsp:cNvPr id="0" name=""/>
        <dsp:cNvSpPr/>
      </dsp:nvSpPr>
      <dsp:spPr>
        <a:xfrm>
          <a:off x="0" y="2640068"/>
          <a:ext cx="10167937"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 UYGULAMA</a:t>
          </a:r>
          <a:endParaRPr lang="en-US" sz="1900" kern="1200" dirty="0"/>
        </a:p>
      </dsp:txBody>
      <dsp:txXfrm>
        <a:off x="22246" y="2662314"/>
        <a:ext cx="10123445" cy="411223"/>
      </dsp:txXfrm>
    </dsp:sp>
    <dsp:sp modelId="{7DDBB9C0-2487-41C9-9D2E-2B84EB2C563E}">
      <dsp:nvSpPr>
        <dsp:cNvPr id="0" name=""/>
        <dsp:cNvSpPr/>
      </dsp:nvSpPr>
      <dsp:spPr>
        <a:xfrm>
          <a:off x="0" y="3150503"/>
          <a:ext cx="10167937"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dirty="0"/>
            <a:t>PROJE PLANI </a:t>
          </a:r>
          <a:endParaRPr lang="en-US" sz="1900" kern="1200" dirty="0"/>
        </a:p>
      </dsp:txBody>
      <dsp:txXfrm>
        <a:off x="22246" y="3172749"/>
        <a:ext cx="10123445"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ED3BF-B9F7-4B35-91F9-09F090B7A9BB}">
      <dsp:nvSpPr>
        <dsp:cNvPr id="0" name=""/>
        <dsp:cNvSpPr/>
      </dsp:nvSpPr>
      <dsp:spPr>
        <a:xfrm>
          <a:off x="0" y="2229592"/>
          <a:ext cx="10167937" cy="1462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just" defTabSz="1022350">
            <a:lnSpc>
              <a:spcPct val="90000"/>
            </a:lnSpc>
            <a:spcBef>
              <a:spcPct val="0"/>
            </a:spcBef>
            <a:spcAft>
              <a:spcPct val="35000"/>
            </a:spcAft>
            <a:buNone/>
          </a:pPr>
          <a:r>
            <a:rPr lang="tr-TR" sz="2300" kern="1200" dirty="0"/>
            <a:t>Üretimin devamlılığını ve müşteri memnuniyetinin yüksek olması adına tedarikçilere ve atölyeye doğru zamanda ve doğru adette sipariş vermek, bunu sağlarken stok seviyesini mümkün olan en iyi seviyede tutmaktır. </a:t>
          </a:r>
          <a:endParaRPr lang="en-US" sz="2300" kern="1200" dirty="0"/>
        </a:p>
      </dsp:txBody>
      <dsp:txXfrm>
        <a:off x="0" y="2229592"/>
        <a:ext cx="10167937" cy="1462853"/>
      </dsp:txXfrm>
    </dsp:sp>
    <dsp:sp modelId="{153DCD4B-2672-48FF-85FD-1904EA3EB288}">
      <dsp:nvSpPr>
        <dsp:cNvPr id="0" name=""/>
        <dsp:cNvSpPr/>
      </dsp:nvSpPr>
      <dsp:spPr>
        <a:xfrm rot="10800000">
          <a:off x="0" y="1665"/>
          <a:ext cx="10167937" cy="224986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tr-TR" sz="2300" kern="1200" dirty="0"/>
            <a:t>Süreç Amacı</a:t>
          </a:r>
          <a:endParaRPr lang="en-US" sz="2300" kern="1200" dirty="0"/>
        </a:p>
      </dsp:txBody>
      <dsp:txXfrm rot="10800000">
        <a:off x="0" y="1665"/>
        <a:ext cx="10167937" cy="1461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E2FED-88E5-4749-A477-1723C8A8C1F3}">
      <dsp:nvSpPr>
        <dsp:cNvPr id="0" name=""/>
        <dsp:cNvSpPr/>
      </dsp:nvSpPr>
      <dsp:spPr>
        <a:xfrm>
          <a:off x="2167364" y="901972"/>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388824" y="945200"/>
        <a:ext cx="24922" cy="4984"/>
      </dsp:txXfrm>
    </dsp:sp>
    <dsp:sp modelId="{B4EB064B-048C-4695-9D61-93D43F66B543}">
      <dsp:nvSpPr>
        <dsp:cNvPr id="0" name=""/>
        <dsp:cNvSpPr/>
      </dsp:nvSpPr>
      <dsp:spPr>
        <a:xfrm>
          <a:off x="2023" y="297550"/>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MRP çalıştırılır ve kontrolü sağlanır.</a:t>
          </a:r>
          <a:endParaRPr lang="en-US" sz="1700" kern="1200" dirty="0"/>
        </a:p>
      </dsp:txBody>
      <dsp:txXfrm>
        <a:off x="2023" y="297550"/>
        <a:ext cx="2167140" cy="1300284"/>
      </dsp:txXfrm>
    </dsp:sp>
    <dsp:sp modelId="{B3AC7DE7-1949-43B2-91D9-24CB8B76C200}">
      <dsp:nvSpPr>
        <dsp:cNvPr id="0" name=""/>
        <dsp:cNvSpPr/>
      </dsp:nvSpPr>
      <dsp:spPr>
        <a:xfrm>
          <a:off x="4832947" y="901972"/>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54407" y="945200"/>
        <a:ext cx="24922" cy="4984"/>
      </dsp:txXfrm>
    </dsp:sp>
    <dsp:sp modelId="{B0AB67CE-6359-4318-A695-1125465A0915}">
      <dsp:nvSpPr>
        <dsp:cNvPr id="0" name=""/>
        <dsp:cNvSpPr/>
      </dsp:nvSpPr>
      <dsp:spPr>
        <a:xfrm>
          <a:off x="2667606" y="297550"/>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Siparişlerin tedarikçilere yayınlanması gerçekleştirilir. </a:t>
          </a:r>
          <a:endParaRPr lang="en-US" sz="1700" kern="1200" dirty="0"/>
        </a:p>
      </dsp:txBody>
      <dsp:txXfrm>
        <a:off x="2667606" y="297550"/>
        <a:ext cx="2167140" cy="1300284"/>
      </dsp:txXfrm>
    </dsp:sp>
    <dsp:sp modelId="{81B35473-A2E1-496D-B99D-E4C1860820E6}">
      <dsp:nvSpPr>
        <dsp:cNvPr id="0" name=""/>
        <dsp:cNvSpPr/>
      </dsp:nvSpPr>
      <dsp:spPr>
        <a:xfrm>
          <a:off x="7498530" y="901972"/>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719990" y="945200"/>
        <a:ext cx="24922" cy="4984"/>
      </dsp:txXfrm>
    </dsp:sp>
    <dsp:sp modelId="{B4AAF45A-FB51-4CF4-8B85-A9E15952206C}">
      <dsp:nvSpPr>
        <dsp:cNvPr id="0" name=""/>
        <dsp:cNvSpPr/>
      </dsp:nvSpPr>
      <dsp:spPr>
        <a:xfrm>
          <a:off x="5333189" y="297550"/>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Atölye’de üretilen parçalar için iş emirleri açılır.</a:t>
          </a:r>
          <a:endParaRPr lang="en-US" sz="1700" kern="1200" dirty="0"/>
        </a:p>
      </dsp:txBody>
      <dsp:txXfrm>
        <a:off x="5333189" y="297550"/>
        <a:ext cx="2167140" cy="1300284"/>
      </dsp:txXfrm>
    </dsp:sp>
    <dsp:sp modelId="{CD0AF473-0865-4592-AA63-70A2A5A8C5A7}">
      <dsp:nvSpPr>
        <dsp:cNvPr id="0" name=""/>
        <dsp:cNvSpPr/>
      </dsp:nvSpPr>
      <dsp:spPr>
        <a:xfrm>
          <a:off x="1085593" y="1596034"/>
          <a:ext cx="7996749" cy="467842"/>
        </a:xfrm>
        <a:custGeom>
          <a:avLst/>
          <a:gdLst/>
          <a:ahLst/>
          <a:cxnLst/>
          <a:rect l="0" t="0" r="0" b="0"/>
          <a:pathLst>
            <a:path>
              <a:moveTo>
                <a:pt x="7996749" y="0"/>
              </a:moveTo>
              <a:lnTo>
                <a:pt x="7996749" y="251021"/>
              </a:lnTo>
              <a:lnTo>
                <a:pt x="0" y="251021"/>
              </a:lnTo>
              <a:lnTo>
                <a:pt x="0" y="4678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883661" y="1827463"/>
        <a:ext cx="400613" cy="4984"/>
      </dsp:txXfrm>
    </dsp:sp>
    <dsp:sp modelId="{DF8DD55E-08F7-4503-8ECA-090E9CC7CD1B}">
      <dsp:nvSpPr>
        <dsp:cNvPr id="0" name=""/>
        <dsp:cNvSpPr/>
      </dsp:nvSpPr>
      <dsp:spPr>
        <a:xfrm>
          <a:off x="7998772" y="297550"/>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Kritik parça raporu çalıştırılır ve gerekli acil sipariş aksiyonları alınır.</a:t>
          </a:r>
          <a:endParaRPr lang="en-US" sz="1700" kern="1200" dirty="0"/>
        </a:p>
      </dsp:txBody>
      <dsp:txXfrm>
        <a:off x="7998772" y="297550"/>
        <a:ext cx="2167140" cy="1300284"/>
      </dsp:txXfrm>
    </dsp:sp>
    <dsp:sp modelId="{03223B44-0DBB-49E0-BECE-707359E425C3}">
      <dsp:nvSpPr>
        <dsp:cNvPr id="0" name=""/>
        <dsp:cNvSpPr/>
      </dsp:nvSpPr>
      <dsp:spPr>
        <a:xfrm>
          <a:off x="2167364" y="2700699"/>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388824" y="2743927"/>
        <a:ext cx="24922" cy="4984"/>
      </dsp:txXfrm>
    </dsp:sp>
    <dsp:sp modelId="{5EC26E0F-23DF-454C-8B06-62295311D803}">
      <dsp:nvSpPr>
        <dsp:cNvPr id="0" name=""/>
        <dsp:cNvSpPr/>
      </dsp:nvSpPr>
      <dsp:spPr>
        <a:xfrm>
          <a:off x="2023" y="2096277"/>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Kritik parçalar için gerekli ise sayım ve BOM kontrolü aksiyonları alınır.</a:t>
          </a:r>
          <a:endParaRPr lang="en-US" sz="1700" kern="1200" dirty="0"/>
        </a:p>
      </dsp:txBody>
      <dsp:txXfrm>
        <a:off x="2023" y="2096277"/>
        <a:ext cx="2167140" cy="1300284"/>
      </dsp:txXfrm>
    </dsp:sp>
    <dsp:sp modelId="{984BB92D-7AA9-4434-8282-57A23175BE19}">
      <dsp:nvSpPr>
        <dsp:cNvPr id="0" name=""/>
        <dsp:cNvSpPr/>
      </dsp:nvSpPr>
      <dsp:spPr>
        <a:xfrm>
          <a:off x="4832947" y="2700699"/>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54407" y="2743927"/>
        <a:ext cx="24922" cy="4984"/>
      </dsp:txXfrm>
    </dsp:sp>
    <dsp:sp modelId="{A5BBABD0-FC55-4D5D-92CB-BF9FA6B54E28}">
      <dsp:nvSpPr>
        <dsp:cNvPr id="0" name=""/>
        <dsp:cNvSpPr/>
      </dsp:nvSpPr>
      <dsp:spPr>
        <a:xfrm>
          <a:off x="2667606" y="2096277"/>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Yedek Parça siparişlerinin analizi yapılır ve sisteme alınır.</a:t>
          </a:r>
          <a:endParaRPr lang="en-US" sz="1700" kern="1200" dirty="0"/>
        </a:p>
      </dsp:txBody>
      <dsp:txXfrm>
        <a:off x="2667606" y="2096277"/>
        <a:ext cx="2167140" cy="1300284"/>
      </dsp:txXfrm>
    </dsp:sp>
    <dsp:sp modelId="{7CCFC696-F813-4678-99C2-3DC5988ED020}">
      <dsp:nvSpPr>
        <dsp:cNvPr id="0" name=""/>
        <dsp:cNvSpPr/>
      </dsp:nvSpPr>
      <dsp:spPr>
        <a:xfrm>
          <a:off x="7498530" y="2700699"/>
          <a:ext cx="467842" cy="91440"/>
        </a:xfrm>
        <a:custGeom>
          <a:avLst/>
          <a:gdLst/>
          <a:ahLst/>
          <a:cxnLst/>
          <a:rect l="0" t="0" r="0" b="0"/>
          <a:pathLst>
            <a:path>
              <a:moveTo>
                <a:pt x="0" y="45720"/>
              </a:moveTo>
              <a:lnTo>
                <a:pt x="4678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719990" y="2743927"/>
        <a:ext cx="24922" cy="4984"/>
      </dsp:txXfrm>
    </dsp:sp>
    <dsp:sp modelId="{DBFB5A82-6E0C-4B2C-BCBC-F0B30C96454D}">
      <dsp:nvSpPr>
        <dsp:cNvPr id="0" name=""/>
        <dsp:cNvSpPr/>
      </dsp:nvSpPr>
      <dsp:spPr>
        <a:xfrm>
          <a:off x="5333189" y="2096277"/>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Yılsonu sayım planı gerçekleştirilir.</a:t>
          </a:r>
          <a:endParaRPr lang="en-US" sz="1700" kern="1200" dirty="0"/>
        </a:p>
      </dsp:txBody>
      <dsp:txXfrm>
        <a:off x="5333189" y="2096277"/>
        <a:ext cx="2167140" cy="1300284"/>
      </dsp:txXfrm>
    </dsp:sp>
    <dsp:sp modelId="{6D577701-0BA3-4D04-9D8A-F336F085A9DC}">
      <dsp:nvSpPr>
        <dsp:cNvPr id="0" name=""/>
        <dsp:cNvSpPr/>
      </dsp:nvSpPr>
      <dsp:spPr>
        <a:xfrm>
          <a:off x="7998772" y="2096277"/>
          <a:ext cx="2167140" cy="1300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192" tIns="111467" rIns="106192" bIns="111467" numCol="1" spcCol="1270" anchor="ctr" anchorCtr="0">
          <a:noAutofit/>
        </a:bodyPr>
        <a:lstStyle/>
        <a:p>
          <a:pPr marL="0" lvl="0" indent="0" algn="ctr" defTabSz="755650">
            <a:lnSpc>
              <a:spcPct val="90000"/>
            </a:lnSpc>
            <a:spcBef>
              <a:spcPct val="0"/>
            </a:spcBef>
            <a:spcAft>
              <a:spcPct val="35000"/>
            </a:spcAft>
            <a:buNone/>
          </a:pPr>
          <a:r>
            <a:rPr lang="tr-TR" sz="1700" kern="1200" dirty="0"/>
            <a:t>ECO ile değişecek parçaların siparişleri düzenlenir.</a:t>
          </a:r>
          <a:endParaRPr lang="en-US" sz="1700" kern="1200" dirty="0"/>
        </a:p>
      </dsp:txBody>
      <dsp:txXfrm>
        <a:off x="7998772" y="2096277"/>
        <a:ext cx="2167140" cy="13002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7568E-A607-4ED2-A6F4-2A6D5BCEAB59}">
      <dsp:nvSpPr>
        <dsp:cNvPr id="0" name=""/>
        <dsp:cNvSpPr/>
      </dsp:nvSpPr>
      <dsp:spPr>
        <a:xfrm>
          <a:off x="5012" y="553066"/>
          <a:ext cx="2191640" cy="27481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Veri Toplama: Sistem, sipariş miktarı, tedarikçi kısıtları ve stok durumu gibi verileri toplar.</a:t>
          </a:r>
          <a:endParaRPr lang="en-US" sz="1600" kern="1200" dirty="0"/>
        </a:p>
      </dsp:txBody>
      <dsp:txXfrm>
        <a:off x="69203" y="617257"/>
        <a:ext cx="2063258" cy="2619729"/>
      </dsp:txXfrm>
    </dsp:sp>
    <dsp:sp modelId="{1541797D-68BA-4AE4-8241-598FD057F25E}">
      <dsp:nvSpPr>
        <dsp:cNvPr id="0" name=""/>
        <dsp:cNvSpPr/>
      </dsp:nvSpPr>
      <dsp:spPr>
        <a:xfrm>
          <a:off x="2415816" y="1655359"/>
          <a:ext cx="464627" cy="543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415816" y="1764064"/>
        <a:ext cx="325239" cy="326116"/>
      </dsp:txXfrm>
    </dsp:sp>
    <dsp:sp modelId="{19EEB1C9-4573-40B6-87A8-F453B318D8E4}">
      <dsp:nvSpPr>
        <dsp:cNvPr id="0" name=""/>
        <dsp:cNvSpPr/>
      </dsp:nvSpPr>
      <dsp:spPr>
        <a:xfrm>
          <a:off x="3073308" y="553066"/>
          <a:ext cx="2191640" cy="27481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Kural Uygulama: Önceden tanımlanmış kurallara göre veriler analiz edilir. Eğer stok &lt; kritik seviye ise uyarı oluştur. Eğer tedarikçi kapasitesi &lt; talep miktarı ise alternatif tedarikçiyi öner.</a:t>
          </a:r>
          <a:endParaRPr lang="en-US" sz="1600" kern="1200" dirty="0"/>
        </a:p>
      </dsp:txBody>
      <dsp:txXfrm>
        <a:off x="3137499" y="617257"/>
        <a:ext cx="2063258" cy="2619729"/>
      </dsp:txXfrm>
    </dsp:sp>
    <dsp:sp modelId="{1C34A06C-BDC8-40BD-84C7-E017D2018AF2}">
      <dsp:nvSpPr>
        <dsp:cNvPr id="0" name=""/>
        <dsp:cNvSpPr/>
      </dsp:nvSpPr>
      <dsp:spPr>
        <a:xfrm>
          <a:off x="5484112" y="1655359"/>
          <a:ext cx="464627" cy="543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484112" y="1764064"/>
        <a:ext cx="325239" cy="326116"/>
      </dsp:txXfrm>
    </dsp:sp>
    <dsp:sp modelId="{404C69B2-65A5-45A2-950F-7042FBF2692E}">
      <dsp:nvSpPr>
        <dsp:cNvPr id="0" name=""/>
        <dsp:cNvSpPr/>
      </dsp:nvSpPr>
      <dsp:spPr>
        <a:xfrm>
          <a:off x="6141605" y="553066"/>
          <a:ext cx="2191640" cy="27481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Erken Uyarı Gönderimi: Kritik durumlar için ilgili taraflara uyarılar gönderilir.</a:t>
          </a:r>
          <a:endParaRPr lang="en-US" sz="1600" kern="1200" dirty="0"/>
        </a:p>
      </dsp:txBody>
      <dsp:txXfrm>
        <a:off x="6205796" y="617257"/>
        <a:ext cx="2063258" cy="2619729"/>
      </dsp:txXfrm>
    </dsp:sp>
    <dsp:sp modelId="{D8F2DC7B-BAAB-4ECB-B013-4670FF88ED93}">
      <dsp:nvSpPr>
        <dsp:cNvPr id="0" name=""/>
        <dsp:cNvSpPr/>
      </dsp:nvSpPr>
      <dsp:spPr>
        <a:xfrm>
          <a:off x="8552409" y="1655359"/>
          <a:ext cx="464627" cy="543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552409" y="1764064"/>
        <a:ext cx="325239" cy="326116"/>
      </dsp:txXfrm>
    </dsp:sp>
    <dsp:sp modelId="{EC415164-48EA-4868-A3E7-7208C84F2698}">
      <dsp:nvSpPr>
        <dsp:cNvPr id="0" name=""/>
        <dsp:cNvSpPr/>
      </dsp:nvSpPr>
      <dsp:spPr>
        <a:xfrm>
          <a:off x="9209901" y="553066"/>
          <a:ext cx="2191640" cy="274811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Çözüm Önerileri: Fazla mesai planlaması, alternatif tedarikçi önerisi gibi çözümler sunulur</a:t>
          </a:r>
          <a:r>
            <a:rPr lang="tr-TR" sz="2000" kern="1200" dirty="0"/>
            <a:t>.</a:t>
          </a:r>
          <a:endParaRPr lang="en-US" sz="2000" kern="1200" dirty="0"/>
        </a:p>
      </dsp:txBody>
      <dsp:txXfrm>
        <a:off x="9274092" y="617257"/>
        <a:ext cx="2063258" cy="26197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4286F-F2A0-45BD-878F-7521CCF1EB79}">
      <dsp:nvSpPr>
        <dsp:cNvPr id="0" name=""/>
        <dsp:cNvSpPr/>
      </dsp:nvSpPr>
      <dsp:spPr>
        <a:xfrm rot="5400000">
          <a:off x="7407508" y="-3273687"/>
          <a:ext cx="540543" cy="722614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tr-TR" sz="1500" kern="1200" dirty="0"/>
            <a:t>Tedarikçi performansı için zamanında teslim, doğru teslim ve maliyet gibi kriterler tanımlanır.</a:t>
          </a:r>
        </a:p>
      </dsp:txBody>
      <dsp:txXfrm rot="-5400000">
        <a:off x="4064708" y="95500"/>
        <a:ext cx="7199758" cy="487769"/>
      </dsp:txXfrm>
    </dsp:sp>
    <dsp:sp modelId="{25761987-3189-4683-BE0B-9ECDCEC7A995}">
      <dsp:nvSpPr>
        <dsp:cNvPr id="0" name=""/>
        <dsp:cNvSpPr/>
      </dsp:nvSpPr>
      <dsp:spPr>
        <a:xfrm>
          <a:off x="0" y="1545"/>
          <a:ext cx="4064707" cy="675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tr-TR" sz="2500" kern="1200" dirty="0"/>
            <a:t>Kriterlerin Belirlenmesi</a:t>
          </a:r>
        </a:p>
      </dsp:txBody>
      <dsp:txXfrm>
        <a:off x="32984" y="34529"/>
        <a:ext cx="3998739" cy="609711"/>
      </dsp:txXfrm>
    </dsp:sp>
    <dsp:sp modelId="{7E3B978D-1D65-46DA-BC09-C69116B0F38B}">
      <dsp:nvSpPr>
        <dsp:cNvPr id="0" name=""/>
        <dsp:cNvSpPr/>
      </dsp:nvSpPr>
      <dsp:spPr>
        <a:xfrm rot="5400000">
          <a:off x="7407508" y="-2564224"/>
          <a:ext cx="540543" cy="722614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tr-TR" sz="1500" kern="1200" dirty="0"/>
            <a:t>Performans kriterleri normalleştirilir.</a:t>
          </a:r>
        </a:p>
      </dsp:txBody>
      <dsp:txXfrm rot="-5400000">
        <a:off x="4064708" y="804963"/>
        <a:ext cx="7199758" cy="487769"/>
      </dsp:txXfrm>
    </dsp:sp>
    <dsp:sp modelId="{FCFBF0F2-9674-4870-AA84-832BF2E72B4D}">
      <dsp:nvSpPr>
        <dsp:cNvPr id="0" name=""/>
        <dsp:cNvSpPr/>
      </dsp:nvSpPr>
      <dsp:spPr>
        <a:xfrm>
          <a:off x="0" y="711008"/>
          <a:ext cx="4064707" cy="675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tr-TR" sz="2500" kern="1200" dirty="0"/>
            <a:t>Verilerin Normalizasyonu: </a:t>
          </a:r>
        </a:p>
      </dsp:txBody>
      <dsp:txXfrm>
        <a:off x="32984" y="743992"/>
        <a:ext cx="3998739" cy="609711"/>
      </dsp:txXfrm>
    </dsp:sp>
    <dsp:sp modelId="{885E88AF-FA62-48F8-9FC7-EEBA1168270D}">
      <dsp:nvSpPr>
        <dsp:cNvPr id="0" name=""/>
        <dsp:cNvSpPr/>
      </dsp:nvSpPr>
      <dsp:spPr>
        <a:xfrm rot="5400000">
          <a:off x="7407508" y="-1854761"/>
          <a:ext cx="540543" cy="722614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tr-TR" sz="1500" kern="1200" dirty="0"/>
            <a:t>Kriterlerin önem derecesine göre ağırlıklar atanır</a:t>
          </a:r>
        </a:p>
      </dsp:txBody>
      <dsp:txXfrm rot="-5400000">
        <a:off x="4064708" y="1514426"/>
        <a:ext cx="7199758" cy="487769"/>
      </dsp:txXfrm>
    </dsp:sp>
    <dsp:sp modelId="{124D8271-F58E-4C4D-8236-79CD96E61224}">
      <dsp:nvSpPr>
        <dsp:cNvPr id="0" name=""/>
        <dsp:cNvSpPr/>
      </dsp:nvSpPr>
      <dsp:spPr>
        <a:xfrm>
          <a:off x="0" y="1420471"/>
          <a:ext cx="4064707" cy="675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tr-TR" sz="2500" kern="1200" dirty="0"/>
            <a:t>Ağırlıkların Belirlenmesi</a:t>
          </a:r>
        </a:p>
      </dsp:txBody>
      <dsp:txXfrm>
        <a:off x="32984" y="1453455"/>
        <a:ext cx="3998739" cy="609711"/>
      </dsp:txXfrm>
    </dsp:sp>
    <dsp:sp modelId="{BBAFE5B6-5FEF-4D0B-ACE3-AD56553AB0AF}">
      <dsp:nvSpPr>
        <dsp:cNvPr id="0" name=""/>
        <dsp:cNvSpPr/>
      </dsp:nvSpPr>
      <dsp:spPr>
        <a:xfrm rot="5400000">
          <a:off x="7407508" y="-1145298"/>
          <a:ext cx="540543" cy="722614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tr-TR" sz="1500" kern="1200" dirty="0"/>
            <a:t>Normalize edilmiş değerler ve ağırlıklar kullanılarak alternatiflerin skorları hesaplanır.</a:t>
          </a:r>
        </a:p>
      </dsp:txBody>
      <dsp:txXfrm rot="-5400000">
        <a:off x="4064708" y="2223889"/>
        <a:ext cx="7199758" cy="487769"/>
      </dsp:txXfrm>
    </dsp:sp>
    <dsp:sp modelId="{01A232D4-6202-4877-B7D7-F2AFF0305D8B}">
      <dsp:nvSpPr>
        <dsp:cNvPr id="0" name=""/>
        <dsp:cNvSpPr/>
      </dsp:nvSpPr>
      <dsp:spPr>
        <a:xfrm>
          <a:off x="0" y="2129935"/>
          <a:ext cx="4064707" cy="675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tr-TR" sz="2500" kern="1200"/>
            <a:t>MOORA Hesaplama: </a:t>
          </a:r>
        </a:p>
      </dsp:txBody>
      <dsp:txXfrm>
        <a:off x="32984" y="2162919"/>
        <a:ext cx="3998739" cy="609711"/>
      </dsp:txXfrm>
    </dsp:sp>
    <dsp:sp modelId="{5E0E048A-7AC5-4FE8-BF28-629590761C81}">
      <dsp:nvSpPr>
        <dsp:cNvPr id="0" name=""/>
        <dsp:cNvSpPr/>
      </dsp:nvSpPr>
      <dsp:spPr>
        <a:xfrm rot="5400000">
          <a:off x="7407508" y="-435834"/>
          <a:ext cx="540543" cy="722614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tr-TR" sz="1500" kern="1200"/>
            <a:t>En yüksek skora sahip alternatif tedarikçi olarak belirlenir.</a:t>
          </a:r>
        </a:p>
      </dsp:txBody>
      <dsp:txXfrm rot="-5400000">
        <a:off x="4064708" y="2933353"/>
        <a:ext cx="7199758" cy="487769"/>
      </dsp:txXfrm>
    </dsp:sp>
    <dsp:sp modelId="{14379CC9-E841-4EE8-83F0-A8E84A6A51CD}">
      <dsp:nvSpPr>
        <dsp:cNvPr id="0" name=""/>
        <dsp:cNvSpPr/>
      </dsp:nvSpPr>
      <dsp:spPr>
        <a:xfrm>
          <a:off x="0" y="2839398"/>
          <a:ext cx="4064707" cy="675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tr-TR" sz="2500" kern="1200"/>
            <a:t>Sonuçların Analizi</a:t>
          </a:r>
        </a:p>
      </dsp:txBody>
      <dsp:txXfrm>
        <a:off x="32984" y="2872382"/>
        <a:ext cx="3998739" cy="6097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AEB19-1D12-4CD8-B050-DB04FA27F50F}">
      <dsp:nvSpPr>
        <dsp:cNvPr id="0" name=""/>
        <dsp:cNvSpPr/>
      </dsp:nvSpPr>
      <dsp:spPr>
        <a:xfrm>
          <a:off x="4352397" y="1426"/>
          <a:ext cx="6528596" cy="772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Geçmiş talep verilerinin derlenmesi</a:t>
          </a:r>
        </a:p>
      </dsp:txBody>
      <dsp:txXfrm>
        <a:off x="4352397" y="97955"/>
        <a:ext cx="6239008" cy="579176"/>
      </dsp:txXfrm>
    </dsp:sp>
    <dsp:sp modelId="{40B6A033-4887-4B68-A8CD-04017547E84C}">
      <dsp:nvSpPr>
        <dsp:cNvPr id="0" name=""/>
        <dsp:cNvSpPr/>
      </dsp:nvSpPr>
      <dsp:spPr>
        <a:xfrm>
          <a:off x="0" y="1426"/>
          <a:ext cx="4352397" cy="772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tr-TR" sz="2100" kern="1200" dirty="0"/>
            <a:t>Veri Toplama</a:t>
          </a:r>
        </a:p>
      </dsp:txBody>
      <dsp:txXfrm>
        <a:off x="37697" y="39123"/>
        <a:ext cx="4277003" cy="696840"/>
      </dsp:txXfrm>
    </dsp:sp>
    <dsp:sp modelId="{C0133274-1894-48A9-92D6-919DFAB77C52}">
      <dsp:nvSpPr>
        <dsp:cNvPr id="0" name=""/>
        <dsp:cNvSpPr/>
      </dsp:nvSpPr>
      <dsp:spPr>
        <a:xfrm>
          <a:off x="4352397" y="850884"/>
          <a:ext cx="6528596" cy="772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Bağımlı değişken = Talep,  Bağımsız değişken = Tarih </a:t>
          </a:r>
        </a:p>
      </dsp:txBody>
      <dsp:txXfrm>
        <a:off x="4352397" y="947413"/>
        <a:ext cx="6239008" cy="579176"/>
      </dsp:txXfrm>
    </dsp:sp>
    <dsp:sp modelId="{09E002BE-3EA0-4BFF-BDC1-7746D5B0108F}">
      <dsp:nvSpPr>
        <dsp:cNvPr id="0" name=""/>
        <dsp:cNvSpPr/>
      </dsp:nvSpPr>
      <dsp:spPr>
        <a:xfrm>
          <a:off x="0" y="850884"/>
          <a:ext cx="4352397" cy="772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tr-TR" sz="2100" kern="1200" dirty="0"/>
            <a:t>Bağımlı ve Bağımsız Değişkenlerin Belirlenmesi:</a:t>
          </a:r>
        </a:p>
      </dsp:txBody>
      <dsp:txXfrm>
        <a:off x="37697" y="888581"/>
        <a:ext cx="4277003" cy="696840"/>
      </dsp:txXfrm>
    </dsp:sp>
    <dsp:sp modelId="{416AE849-15AE-4A6C-9971-E39AC9DE8202}">
      <dsp:nvSpPr>
        <dsp:cNvPr id="0" name=""/>
        <dsp:cNvSpPr/>
      </dsp:nvSpPr>
      <dsp:spPr>
        <a:xfrm>
          <a:off x="4352397" y="1700342"/>
          <a:ext cx="6528596" cy="772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Regresyon modelinin verilerle eğitilmesi</a:t>
          </a:r>
        </a:p>
      </dsp:txBody>
      <dsp:txXfrm>
        <a:off x="4352397" y="1796871"/>
        <a:ext cx="6239008" cy="579176"/>
      </dsp:txXfrm>
    </dsp:sp>
    <dsp:sp modelId="{7367EF7B-E23D-409B-8E76-B291D6168DA6}">
      <dsp:nvSpPr>
        <dsp:cNvPr id="0" name=""/>
        <dsp:cNvSpPr/>
      </dsp:nvSpPr>
      <dsp:spPr>
        <a:xfrm>
          <a:off x="0" y="1700342"/>
          <a:ext cx="4352397" cy="772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tr-TR" sz="2100" kern="1200" dirty="0"/>
            <a:t>Model Eğitimi</a:t>
          </a:r>
        </a:p>
      </dsp:txBody>
      <dsp:txXfrm>
        <a:off x="37697" y="1738039"/>
        <a:ext cx="4277003" cy="696840"/>
      </dsp:txXfrm>
    </dsp:sp>
    <dsp:sp modelId="{51701BBC-298A-430E-8F71-89C4CCEC4872}">
      <dsp:nvSpPr>
        <dsp:cNvPr id="0" name=""/>
        <dsp:cNvSpPr/>
      </dsp:nvSpPr>
      <dsp:spPr>
        <a:xfrm>
          <a:off x="4352397" y="2549800"/>
          <a:ext cx="6528596" cy="772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Modelin hata oranlarının analiz edilmesi.</a:t>
          </a:r>
        </a:p>
      </dsp:txBody>
      <dsp:txXfrm>
        <a:off x="4352397" y="2646329"/>
        <a:ext cx="6239008" cy="579176"/>
      </dsp:txXfrm>
    </dsp:sp>
    <dsp:sp modelId="{C6167E10-0211-4534-81FA-168F2105AE04}">
      <dsp:nvSpPr>
        <dsp:cNvPr id="0" name=""/>
        <dsp:cNvSpPr/>
      </dsp:nvSpPr>
      <dsp:spPr>
        <a:xfrm>
          <a:off x="0" y="2549800"/>
          <a:ext cx="4352397" cy="772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tr-TR" sz="2100" kern="1200" dirty="0"/>
            <a:t>Model Doğrulama</a:t>
          </a:r>
        </a:p>
      </dsp:txBody>
      <dsp:txXfrm>
        <a:off x="37697" y="2587497"/>
        <a:ext cx="4277003" cy="696840"/>
      </dsp:txXfrm>
    </dsp:sp>
    <dsp:sp modelId="{27A8D4D3-8EC8-4224-964C-066DF9C3E2E1}">
      <dsp:nvSpPr>
        <dsp:cNvPr id="0" name=""/>
        <dsp:cNvSpPr/>
      </dsp:nvSpPr>
      <dsp:spPr>
        <a:xfrm>
          <a:off x="4352397" y="3399258"/>
          <a:ext cx="6528596" cy="77223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Gelecekteki taleplerin tahmin edilmesi.</a:t>
          </a:r>
        </a:p>
      </dsp:txBody>
      <dsp:txXfrm>
        <a:off x="4352397" y="3495787"/>
        <a:ext cx="6239008" cy="579176"/>
      </dsp:txXfrm>
    </dsp:sp>
    <dsp:sp modelId="{7769DECF-8F98-4576-BBF4-CB70BF4DBBDE}">
      <dsp:nvSpPr>
        <dsp:cNvPr id="0" name=""/>
        <dsp:cNvSpPr/>
      </dsp:nvSpPr>
      <dsp:spPr>
        <a:xfrm>
          <a:off x="0" y="3399258"/>
          <a:ext cx="4352397" cy="7722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tr-TR" sz="2100" kern="1200" dirty="0"/>
            <a:t>Tahmin</a:t>
          </a:r>
        </a:p>
      </dsp:txBody>
      <dsp:txXfrm>
        <a:off x="37697" y="3436955"/>
        <a:ext cx="4277003" cy="696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9D198-2ED3-48C3-8F3B-96CD8D5F6E13}">
      <dsp:nvSpPr>
        <dsp:cNvPr id="0" name=""/>
        <dsp:cNvSpPr/>
      </dsp:nvSpPr>
      <dsp:spPr>
        <a:xfrm>
          <a:off x="820269" y="872756"/>
          <a:ext cx="1071787" cy="1071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97303-0198-446D-AC49-60B1DAF49354}">
      <dsp:nvSpPr>
        <dsp:cNvPr id="0" name=""/>
        <dsp:cNvSpPr/>
      </dsp:nvSpPr>
      <dsp:spPr>
        <a:xfrm>
          <a:off x="165288" y="2372079"/>
          <a:ext cx="2381749"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tr-TR" sz="1600" kern="1200" dirty="0"/>
            <a:t>Sisteme, </a:t>
          </a:r>
          <a:r>
            <a:rPr lang="tr-TR" sz="1600" kern="1200" dirty="0" err="1"/>
            <a:t>MOORA’nın</a:t>
          </a:r>
          <a:r>
            <a:rPr lang="tr-TR" sz="1600" kern="1200" dirty="0"/>
            <a:t> yanı sıra farklı çok kriterli karar verme yöntemleri entegre edilerek karar sürecinin esnekliği ve doğruluğunun artırılması.</a:t>
          </a:r>
          <a:endParaRPr lang="en-US" sz="1400" kern="1200" dirty="0"/>
        </a:p>
      </dsp:txBody>
      <dsp:txXfrm>
        <a:off x="165288" y="2372079"/>
        <a:ext cx="2381749" cy="1350000"/>
      </dsp:txXfrm>
    </dsp:sp>
    <dsp:sp modelId="{DE77FB2A-2335-4C2C-81D9-4700A605E9B5}">
      <dsp:nvSpPr>
        <dsp:cNvPr id="0" name=""/>
        <dsp:cNvSpPr/>
      </dsp:nvSpPr>
      <dsp:spPr>
        <a:xfrm>
          <a:off x="3618825" y="872756"/>
          <a:ext cx="1071787" cy="1071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BFC10-753B-46F9-8CD6-E512903C78EE}">
      <dsp:nvSpPr>
        <dsp:cNvPr id="0" name=""/>
        <dsp:cNvSpPr/>
      </dsp:nvSpPr>
      <dsp:spPr>
        <a:xfrm>
          <a:off x="2963844" y="2372079"/>
          <a:ext cx="2381749"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tr-TR" sz="1600" kern="1200" dirty="0"/>
            <a:t>Sisteme, regresyon analizinin yanı sıra farklı talep tahmini yöntemleri entegre edilerek tahmin doğruluğu ve çeşitliliği artırılacaktır.</a:t>
          </a:r>
          <a:endParaRPr lang="en-US" sz="1600" kern="1200" dirty="0"/>
        </a:p>
      </dsp:txBody>
      <dsp:txXfrm>
        <a:off x="2963844" y="2372079"/>
        <a:ext cx="2381749" cy="1350000"/>
      </dsp:txXfrm>
    </dsp:sp>
    <dsp:sp modelId="{7666F86F-90EE-48CD-B0B6-EADFACD2AAE5}">
      <dsp:nvSpPr>
        <dsp:cNvPr id="0" name=""/>
        <dsp:cNvSpPr/>
      </dsp:nvSpPr>
      <dsp:spPr>
        <a:xfrm>
          <a:off x="6417381" y="872756"/>
          <a:ext cx="1071787" cy="1071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9E897-7939-4EE2-9A3D-194D1F32573B}">
      <dsp:nvSpPr>
        <dsp:cNvPr id="0" name=""/>
        <dsp:cNvSpPr/>
      </dsp:nvSpPr>
      <dsp:spPr>
        <a:xfrm>
          <a:off x="5762400" y="2372079"/>
          <a:ext cx="2381749"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tr-TR" sz="1600" kern="1200" dirty="0"/>
            <a:t>Formların birbirine entegre edilmesi.</a:t>
          </a:r>
          <a:endParaRPr lang="en-US" sz="1600" kern="1200" dirty="0"/>
        </a:p>
      </dsp:txBody>
      <dsp:txXfrm>
        <a:off x="5762400" y="2372079"/>
        <a:ext cx="2381749" cy="1350000"/>
      </dsp:txXfrm>
    </dsp:sp>
    <dsp:sp modelId="{F840EED9-4A60-4600-9486-DE070EB482E6}">
      <dsp:nvSpPr>
        <dsp:cNvPr id="0" name=""/>
        <dsp:cNvSpPr/>
      </dsp:nvSpPr>
      <dsp:spPr>
        <a:xfrm>
          <a:off x="9215937" y="872756"/>
          <a:ext cx="1071787" cy="1071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25596-C33F-46A9-81BC-C5CA89B9B308}">
      <dsp:nvSpPr>
        <dsp:cNvPr id="0" name=""/>
        <dsp:cNvSpPr/>
      </dsp:nvSpPr>
      <dsp:spPr>
        <a:xfrm>
          <a:off x="8560955" y="2372079"/>
          <a:ext cx="2381749"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tr-TR" sz="1600" kern="1200" dirty="0"/>
            <a:t>Sistemin kullanıcı deneyimini iyileştirmek ve kullanım kolaylığını artırmak amacıyla daha profesyonel ve estetik bir arayüz geliştirilmesi.</a:t>
          </a:r>
          <a:endParaRPr lang="en-US" sz="1600" kern="1200" dirty="0"/>
        </a:p>
      </dsp:txBody>
      <dsp:txXfrm>
        <a:off x="8560955" y="2372079"/>
        <a:ext cx="2381749" cy="135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78B78-8307-4EC6-A084-06CAE85C4227}" type="datetimeFigureOut">
              <a:rPr lang="tr-TR" smtClean="0"/>
              <a:t>16.01.2025</a:t>
            </a:fld>
            <a:endParaRPr lang="tr-TR"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82CF9-069C-4701-9559-EC80CF348896}" type="slidenum">
              <a:rPr lang="tr-TR" smtClean="0"/>
              <a:t>‹#›</a:t>
            </a:fld>
            <a:endParaRPr lang="tr-TR" dirty="0"/>
          </a:p>
        </p:txBody>
      </p:sp>
    </p:spTree>
    <p:extLst>
      <p:ext uri="{BB962C8B-B14F-4D97-AF65-F5344CB8AC3E}">
        <p14:creationId xmlns:p14="http://schemas.microsoft.com/office/powerpoint/2010/main" val="3455597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382CF9-069C-4701-9559-EC80CF348896}" type="slidenum">
              <a:rPr lang="tr-TR" smtClean="0"/>
              <a:t>4</a:t>
            </a:fld>
            <a:endParaRPr lang="tr-TR" dirty="0"/>
          </a:p>
        </p:txBody>
      </p:sp>
    </p:spTree>
    <p:extLst>
      <p:ext uri="{BB962C8B-B14F-4D97-AF65-F5344CB8AC3E}">
        <p14:creationId xmlns:p14="http://schemas.microsoft.com/office/powerpoint/2010/main" val="45722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382CF9-069C-4701-9559-EC80CF348896}" type="slidenum">
              <a:rPr lang="tr-TR" smtClean="0"/>
              <a:t>5</a:t>
            </a:fld>
            <a:endParaRPr lang="tr-TR" dirty="0"/>
          </a:p>
        </p:txBody>
      </p:sp>
    </p:spTree>
    <p:extLst>
      <p:ext uri="{BB962C8B-B14F-4D97-AF65-F5344CB8AC3E}">
        <p14:creationId xmlns:p14="http://schemas.microsoft.com/office/powerpoint/2010/main" val="41091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82CF9-069C-4701-9559-EC80CF348896}"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tr-TR"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019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382CF9-069C-4701-9559-EC80CF348896}" type="slidenum">
              <a:rPr lang="tr-TR" smtClean="0"/>
              <a:t>10</a:t>
            </a:fld>
            <a:endParaRPr lang="tr-TR" dirty="0"/>
          </a:p>
        </p:txBody>
      </p:sp>
    </p:spTree>
    <p:extLst>
      <p:ext uri="{BB962C8B-B14F-4D97-AF65-F5344CB8AC3E}">
        <p14:creationId xmlns:p14="http://schemas.microsoft.com/office/powerpoint/2010/main" val="4237576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382CF9-069C-4701-9559-EC80CF348896}" type="slidenum">
              <a:rPr lang="tr-TR" smtClean="0"/>
              <a:t>11</a:t>
            </a:fld>
            <a:endParaRPr lang="tr-TR" dirty="0"/>
          </a:p>
        </p:txBody>
      </p:sp>
    </p:spTree>
    <p:extLst>
      <p:ext uri="{BB962C8B-B14F-4D97-AF65-F5344CB8AC3E}">
        <p14:creationId xmlns:p14="http://schemas.microsoft.com/office/powerpoint/2010/main" val="3243281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82CF9-069C-4701-9559-EC80CF348896}"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tr-TR"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790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382CF9-069C-4701-9559-EC80CF348896}" type="slidenum">
              <a:rPr lang="tr-TR" smtClean="0"/>
              <a:t>20</a:t>
            </a:fld>
            <a:endParaRPr lang="tr-TR" dirty="0"/>
          </a:p>
        </p:txBody>
      </p:sp>
    </p:spTree>
    <p:extLst>
      <p:ext uri="{BB962C8B-B14F-4D97-AF65-F5344CB8AC3E}">
        <p14:creationId xmlns:p14="http://schemas.microsoft.com/office/powerpoint/2010/main" val="1076222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82CF9-069C-4701-9559-EC80CF348896}"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tr-TR"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31652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1/16/25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294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1/16/25</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967411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1/16/25</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31904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1/16/25</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59718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1/16/25</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351141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1/16/25</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324974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1/16/25</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427705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1/16/25</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752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1/16/25</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12198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1/16/25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703610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1/16/25</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6121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1/16/25</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108129526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9" name="Resim 8" descr="dış mekan, gökyüzü, çim, bulut içeren bir resim&#10;&#10;Açıklama otomatik olarak oluşturuldu">
            <a:extLst>
              <a:ext uri="{FF2B5EF4-FFF2-40B4-BE49-F238E27FC236}">
                <a16:creationId xmlns:a16="http://schemas.microsoft.com/office/drawing/2014/main" id="{F8FE2098-44D6-070C-1743-FD5E560E091C}"/>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7260"/>
                    </a14:imgEffect>
                    <a14:imgEffect>
                      <a14:saturation sat="148000"/>
                    </a14:imgEffect>
                  </a14:imgLayer>
                </a14:imgProps>
              </a:ext>
              <a:ext uri="{28A0092B-C50C-407E-A947-70E740481C1C}">
                <a14:useLocalDpi xmlns:a14="http://schemas.microsoft.com/office/drawing/2010/main" val="0"/>
              </a:ext>
            </a:extLst>
          </a:blip>
          <a:srcRect t="2174"/>
          <a:stretch/>
        </p:blipFill>
        <p:spPr>
          <a:xfrm>
            <a:off x="21" y="10"/>
            <a:ext cx="12191979" cy="6857990"/>
          </a:xfrm>
          <a:prstGeom prst="rect">
            <a:avLst/>
          </a:prstGeom>
          <a:pattFill prst="pct10">
            <a:fgClr>
              <a:schemeClr val="tx1"/>
            </a:fgClr>
            <a:bgClr>
              <a:schemeClr val="tx1"/>
            </a:bgClr>
          </a:pattFill>
          <a:ln>
            <a:solidFill>
              <a:schemeClr val="accent1"/>
            </a:solidFill>
          </a:ln>
        </p:spPr>
      </p:pic>
      <p:sp>
        <p:nvSpPr>
          <p:cNvPr id="11" name="Metin kutusu 10">
            <a:extLst>
              <a:ext uri="{FF2B5EF4-FFF2-40B4-BE49-F238E27FC236}">
                <a16:creationId xmlns:a16="http://schemas.microsoft.com/office/drawing/2014/main" id="{6271A1AA-ADC7-CB5A-F4B1-0D675617ABF9}"/>
              </a:ext>
            </a:extLst>
          </p:cNvPr>
          <p:cNvSpPr txBox="1"/>
          <p:nvPr/>
        </p:nvSpPr>
        <p:spPr>
          <a:xfrm>
            <a:off x="2219920" y="1269891"/>
            <a:ext cx="7752159"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Neue Haas Grotesk Text Pro"/>
                <a:ea typeface="+mn-ea"/>
                <a:cs typeface="+mn-cs"/>
              </a:rPr>
              <a:t>TürkTraktör’de</a:t>
            </a:r>
            <a:r>
              <a:rPr kumimoji="0" lang="tr-TR" sz="2800" b="1" i="0" u="none" strike="noStrike" kern="1200" cap="none" spc="50" normalizeH="0" baseline="0" noProof="0" dirty="0">
                <a:ln w="0"/>
                <a:solidFill>
                  <a:srgbClr val="FFFFFF"/>
                </a:solidFill>
                <a:effectLst>
                  <a:innerShdw blurRad="63500" dist="50800" dir="13500000">
                    <a:srgbClr val="000000">
                      <a:alpha val="50000"/>
                    </a:srgbClr>
                  </a:innerShdw>
                </a:effectLst>
                <a:uLnTx/>
                <a:uFillTx/>
                <a:latin typeface="Neue Haas Grotesk Text Pro"/>
                <a:ea typeface="+mn-ea"/>
                <a:cs typeface="+mn-cs"/>
              </a:rPr>
              <a:t> Tedarik Zinciri Bölümünde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50" normalizeH="0" baseline="0" noProof="0" dirty="0">
                <a:ln w="0"/>
                <a:solidFill>
                  <a:srgbClr val="FFFFFF"/>
                </a:solidFill>
                <a:effectLst>
                  <a:innerShdw blurRad="63500" dist="50800" dir="13500000">
                    <a:srgbClr val="000000">
                      <a:alpha val="50000"/>
                    </a:srgbClr>
                  </a:innerShdw>
                </a:effectLst>
                <a:uLnTx/>
                <a:uFillTx/>
                <a:latin typeface="Neue Haas Grotesk Text Pro"/>
                <a:ea typeface="+mn-ea"/>
                <a:cs typeface="+mn-cs"/>
              </a:rPr>
              <a:t>Planlama Süreçlerinin İyileştirilmesi</a:t>
            </a:r>
          </a:p>
        </p:txBody>
      </p:sp>
      <p:pic>
        <p:nvPicPr>
          <p:cNvPr id="12" name="Resim 11" descr="yazı tipi, logo, simge, sembol, grafik içeren bir resim&#10;&#10;Açıklama otomatik olarak oluşturuldu">
            <a:extLst>
              <a:ext uri="{FF2B5EF4-FFF2-40B4-BE49-F238E27FC236}">
                <a16:creationId xmlns:a16="http://schemas.microsoft.com/office/drawing/2014/main" id="{5F05F105-4DFB-3C50-20EF-CD3A70453F73}"/>
              </a:ext>
            </a:extLst>
          </p:cNvPr>
          <p:cNvPicPr>
            <a:picLocks noChangeAspect="1"/>
          </p:cNvPicPr>
          <p:nvPr/>
        </p:nvPicPr>
        <p:blipFill>
          <a:blip r:embed="rId4">
            <a:alphaModFix amt="69000"/>
            <a:extLst>
              <a:ext uri="{28A0092B-C50C-407E-A947-70E740481C1C}">
                <a14:useLocalDpi xmlns:a14="http://schemas.microsoft.com/office/drawing/2010/main" val="0"/>
              </a:ext>
            </a:extLst>
          </a:blip>
          <a:srcRect l="8888" t="-706" r="8425" b="13890"/>
          <a:stretch/>
        </p:blipFill>
        <p:spPr>
          <a:xfrm>
            <a:off x="5709633" y="470140"/>
            <a:ext cx="772732" cy="643943"/>
          </a:xfrm>
          <a:prstGeom prst="diamond">
            <a:avLst/>
          </a:prstGeom>
        </p:spPr>
      </p:pic>
      <p:sp>
        <p:nvSpPr>
          <p:cNvPr id="14" name="Metin kutusu 13">
            <a:extLst>
              <a:ext uri="{FF2B5EF4-FFF2-40B4-BE49-F238E27FC236}">
                <a16:creationId xmlns:a16="http://schemas.microsoft.com/office/drawing/2014/main" id="{8C4EBF04-2F81-4815-FAC0-9107BEEE4180}"/>
              </a:ext>
            </a:extLst>
          </p:cNvPr>
          <p:cNvSpPr txBox="1"/>
          <p:nvPr/>
        </p:nvSpPr>
        <p:spPr>
          <a:xfrm>
            <a:off x="2992040" y="2521654"/>
            <a:ext cx="6207918"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Başkent Üniversitesi Mühendislik Fakültesi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Endüstri Mühendisliği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END491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Bitirme Projesi I Final Sunumu</a:t>
            </a:r>
          </a:p>
        </p:txBody>
      </p:sp>
      <p:sp>
        <p:nvSpPr>
          <p:cNvPr id="16" name="Metin kutusu 15">
            <a:extLst>
              <a:ext uri="{FF2B5EF4-FFF2-40B4-BE49-F238E27FC236}">
                <a16:creationId xmlns:a16="http://schemas.microsoft.com/office/drawing/2014/main" id="{727F1218-EA52-6E7A-4888-BD66C4C36572}"/>
              </a:ext>
            </a:extLst>
          </p:cNvPr>
          <p:cNvSpPr txBox="1"/>
          <p:nvPr/>
        </p:nvSpPr>
        <p:spPr>
          <a:xfrm>
            <a:off x="557212" y="4871512"/>
            <a:ext cx="6115050" cy="994118"/>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Neue Haas Grotesk Text Pro"/>
                <a:ea typeface="+mn-ea"/>
                <a:cs typeface="+mn-cs"/>
              </a:rPr>
              <a:t>Akademik Danışmanlar</a:t>
            </a:r>
          </a:p>
          <a:p>
            <a:pPr marL="285750" marR="0" lvl="0" indent="-28575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Neue Haas Grotesk Text Pro"/>
                <a:ea typeface="+mn-ea"/>
                <a:cs typeface="+mn-cs"/>
              </a:rPr>
              <a:t>Dr. Öğr. Üyesi Pelin TOKTAŞ</a:t>
            </a:r>
          </a:p>
          <a:p>
            <a:pPr marL="285750" marR="0" lvl="0" indent="-28575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Neue Haas Grotesk Text Pro"/>
                <a:ea typeface="+mn-ea"/>
                <a:cs typeface="+mn-cs"/>
              </a:rPr>
              <a:t>Prof. Dr. İrem Uçal SARI</a:t>
            </a: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8" name="Metin kutusu 17">
            <a:extLst>
              <a:ext uri="{FF2B5EF4-FFF2-40B4-BE49-F238E27FC236}">
                <a16:creationId xmlns:a16="http://schemas.microsoft.com/office/drawing/2014/main" id="{7DB4F1B0-C322-39DF-D457-B1218FA6C71F}"/>
              </a:ext>
            </a:extLst>
          </p:cNvPr>
          <p:cNvSpPr txBox="1"/>
          <p:nvPr/>
        </p:nvSpPr>
        <p:spPr>
          <a:xfrm>
            <a:off x="8329613" y="4825345"/>
            <a:ext cx="62079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Sanayi Danışmanı</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Ürün Lideri Sercan GÜZEL</a:t>
            </a:r>
          </a:p>
        </p:txBody>
      </p:sp>
      <p:sp>
        <p:nvSpPr>
          <p:cNvPr id="20" name="Metin kutusu 19">
            <a:extLst>
              <a:ext uri="{FF2B5EF4-FFF2-40B4-BE49-F238E27FC236}">
                <a16:creationId xmlns:a16="http://schemas.microsoft.com/office/drawing/2014/main" id="{84AEF67E-2586-F282-3417-A0862A3EB870}"/>
              </a:ext>
            </a:extLst>
          </p:cNvPr>
          <p:cNvSpPr txBox="1"/>
          <p:nvPr/>
        </p:nvSpPr>
        <p:spPr>
          <a:xfrm>
            <a:off x="5028605" y="4871512"/>
            <a:ext cx="247233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Neue Haas Grotesk Text Pro"/>
                <a:ea typeface="+mn-ea"/>
                <a:cs typeface="+mn-cs"/>
              </a:rPr>
              <a:t>Hazırlayanlar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Neue Haas Grotesk Text Pro"/>
                <a:ea typeface="+mn-ea"/>
                <a:cs typeface="+mn-cs"/>
              </a:rPr>
              <a:t>Efe ECEVİT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Neue Haas Grotesk Text Pro"/>
                <a:ea typeface="+mn-ea"/>
                <a:cs typeface="+mn-cs"/>
              </a:rPr>
              <a:t>Sinem ŞAHİN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Neue Haas Grotesk Text Pro"/>
                <a:ea typeface="+mn-ea"/>
                <a:cs typeface="+mn-cs"/>
              </a:rPr>
              <a:t>Sıla YILDIRIM</a:t>
            </a:r>
            <a:endParaRPr kumimoji="0" lang="tr-TR"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Tree>
    <p:extLst>
      <p:ext uri="{BB962C8B-B14F-4D97-AF65-F5344CB8AC3E}">
        <p14:creationId xmlns:p14="http://schemas.microsoft.com/office/powerpoint/2010/main" val="2892610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Resim 20" descr="metin, ekran görüntüsü, yazı tipi, tasarım içeren bir resim&#10;&#10;Açıklama otomatik olarak oluşturuldu">
            <a:extLst>
              <a:ext uri="{FF2B5EF4-FFF2-40B4-BE49-F238E27FC236}">
                <a16:creationId xmlns:a16="http://schemas.microsoft.com/office/drawing/2014/main" id="{ED99B80F-E4BE-A467-2E33-9DA306EC6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Tree>
    <p:extLst>
      <p:ext uri="{BB962C8B-B14F-4D97-AF65-F5344CB8AC3E}">
        <p14:creationId xmlns:p14="http://schemas.microsoft.com/office/powerpoint/2010/main" val="584974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709CBA-EA02-A198-FF54-7CEBD81864AA}"/>
              </a:ext>
            </a:extLst>
          </p:cNvPr>
          <p:cNvSpPr>
            <a:spLocks noGrp="1"/>
          </p:cNvSpPr>
          <p:nvPr>
            <p:ph type="title"/>
          </p:nvPr>
        </p:nvSpPr>
        <p:spPr>
          <a:xfrm>
            <a:off x="842772" y="336909"/>
            <a:ext cx="10506456" cy="1014984"/>
          </a:xfrm>
        </p:spPr>
        <p:txBody>
          <a:bodyPr anchor="b">
            <a:normAutofit fontScale="90000"/>
          </a:bodyPr>
          <a:lstStyle/>
          <a:p>
            <a:r>
              <a:rPr lang="tr-TR" dirty="0"/>
              <a:t>Literatür Araştırması</a:t>
            </a:r>
            <a:br>
              <a:rPr lang="tr-TR" sz="1800" kern="100" dirty="0">
                <a:effectLst/>
                <a:latin typeface="Aptos" panose="020B0004020202020204" pitchFamily="34" charset="0"/>
                <a:ea typeface="Aptos" panose="020B0004020202020204" pitchFamily="34" charset="0"/>
                <a:cs typeface="Times New Roman" panose="02020603050405020304" pitchFamily="18" charset="0"/>
              </a:rPr>
            </a:br>
            <a:endParaRPr lang="tr-TR" dirty="0"/>
          </a:p>
        </p:txBody>
      </p:sp>
      <p:graphicFrame>
        <p:nvGraphicFramePr>
          <p:cNvPr id="4" name="İçerik Yer Tutucusu 3">
            <a:extLst>
              <a:ext uri="{FF2B5EF4-FFF2-40B4-BE49-F238E27FC236}">
                <a16:creationId xmlns:a16="http://schemas.microsoft.com/office/drawing/2014/main" id="{BE715968-A6A1-361F-F98D-894D8E07BBBB}"/>
              </a:ext>
            </a:extLst>
          </p:cNvPr>
          <p:cNvGraphicFramePr>
            <a:graphicFrameLocks noGrp="1"/>
          </p:cNvGraphicFramePr>
          <p:nvPr>
            <p:ph idx="1"/>
            <p:extLst>
              <p:ext uri="{D42A27DB-BD31-4B8C-83A1-F6EECF244321}">
                <p14:modId xmlns:p14="http://schemas.microsoft.com/office/powerpoint/2010/main" val="668403852"/>
              </p:ext>
            </p:extLst>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Grafik 2">
            <a:extLst>
              <a:ext uri="{FF2B5EF4-FFF2-40B4-BE49-F238E27FC236}">
                <a16:creationId xmlns:a16="http://schemas.microsoft.com/office/drawing/2014/main" id="{8630826B-F699-CC7B-9F38-F5FA197B005A}"/>
              </a:ext>
            </a:extLst>
          </p:cNvPr>
          <p:cNvGraphicFramePr/>
          <p:nvPr>
            <p:extLst>
              <p:ext uri="{D42A27DB-BD31-4B8C-83A1-F6EECF244321}">
                <p14:modId xmlns:p14="http://schemas.microsoft.com/office/powerpoint/2010/main" val="197819279"/>
              </p:ext>
            </p:extLst>
          </p:nvPr>
        </p:nvGraphicFramePr>
        <p:xfrm>
          <a:off x="446431" y="2133723"/>
          <a:ext cx="5649569" cy="44312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Grafik 5">
            <a:extLst>
              <a:ext uri="{FF2B5EF4-FFF2-40B4-BE49-F238E27FC236}">
                <a16:creationId xmlns:a16="http://schemas.microsoft.com/office/drawing/2014/main" id="{6C26A5BA-3F0F-4B17-1932-E30B07742306}"/>
              </a:ext>
            </a:extLst>
          </p:cNvPr>
          <p:cNvGraphicFramePr/>
          <p:nvPr>
            <p:extLst>
              <p:ext uri="{D42A27DB-BD31-4B8C-83A1-F6EECF244321}">
                <p14:modId xmlns:p14="http://schemas.microsoft.com/office/powerpoint/2010/main" val="3636065312"/>
              </p:ext>
            </p:extLst>
          </p:nvPr>
        </p:nvGraphicFramePr>
        <p:xfrm>
          <a:off x="5472751" y="2133723"/>
          <a:ext cx="6504299" cy="443121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559732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53A26-9A34-5017-85BB-1EBB97FE2C6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CDC8854-E71C-F78D-5C60-CDD5747ADCED}"/>
              </a:ext>
            </a:extLst>
          </p:cNvPr>
          <p:cNvSpPr>
            <a:spLocks noGrp="1"/>
          </p:cNvSpPr>
          <p:nvPr>
            <p:ph type="title"/>
          </p:nvPr>
        </p:nvSpPr>
        <p:spPr>
          <a:xfrm>
            <a:off x="841248" y="256032"/>
            <a:ext cx="10506456" cy="1014984"/>
          </a:xfrm>
        </p:spPr>
        <p:txBody>
          <a:bodyPr anchor="b">
            <a:normAutofit/>
          </a:bodyPr>
          <a:lstStyle/>
          <a:p>
            <a:r>
              <a:rPr lang="tr-TR" dirty="0"/>
              <a:t>Literatür Araştırması</a:t>
            </a:r>
          </a:p>
        </p:txBody>
      </p:sp>
      <p:graphicFrame>
        <p:nvGraphicFramePr>
          <p:cNvPr id="4" name="İçerik Yer Tutucusu 3">
            <a:extLst>
              <a:ext uri="{FF2B5EF4-FFF2-40B4-BE49-F238E27FC236}">
                <a16:creationId xmlns:a16="http://schemas.microsoft.com/office/drawing/2014/main" id="{1D2232CD-D76E-9D74-3561-50E8AEEE2CAB}"/>
              </a:ext>
            </a:extLst>
          </p:cNvPr>
          <p:cNvGraphicFramePr>
            <a:graphicFrameLocks noGrp="1"/>
          </p:cNvGraphicFramePr>
          <p:nvPr>
            <p:ph idx="1"/>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afik 4">
            <a:extLst>
              <a:ext uri="{FF2B5EF4-FFF2-40B4-BE49-F238E27FC236}">
                <a16:creationId xmlns:a16="http://schemas.microsoft.com/office/drawing/2014/main" id="{7EFCBAB0-01F1-9B6E-7947-22D79F8872D3}"/>
              </a:ext>
            </a:extLst>
          </p:cNvPr>
          <p:cNvGraphicFramePr/>
          <p:nvPr>
            <p:extLst>
              <p:ext uri="{D42A27DB-BD31-4B8C-83A1-F6EECF244321}">
                <p14:modId xmlns:p14="http://schemas.microsoft.com/office/powerpoint/2010/main" val="1907100726"/>
              </p:ext>
            </p:extLst>
          </p:nvPr>
        </p:nvGraphicFramePr>
        <p:xfrm>
          <a:off x="838200" y="2504828"/>
          <a:ext cx="10877550" cy="37789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321991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5EF56E-2068-D4A2-99E9-DAD9DB6A0E15}"/>
              </a:ext>
            </a:extLst>
          </p:cNvPr>
          <p:cNvSpPr>
            <a:spLocks noGrp="1"/>
          </p:cNvSpPr>
          <p:nvPr>
            <p:ph type="title"/>
          </p:nvPr>
        </p:nvSpPr>
        <p:spPr/>
        <p:txBody>
          <a:bodyPr/>
          <a:lstStyle/>
          <a:p>
            <a:r>
              <a:rPr lang="tr-TR" dirty="0"/>
              <a:t>Literatür Araştırması</a:t>
            </a:r>
          </a:p>
        </p:txBody>
      </p:sp>
      <p:graphicFrame>
        <p:nvGraphicFramePr>
          <p:cNvPr id="5" name="İçerik Yer Tutucusu 4">
            <a:extLst>
              <a:ext uri="{FF2B5EF4-FFF2-40B4-BE49-F238E27FC236}">
                <a16:creationId xmlns:a16="http://schemas.microsoft.com/office/drawing/2014/main" id="{4E4276AB-9521-8CE6-EC35-C2F71B322BA7}"/>
              </a:ext>
            </a:extLst>
          </p:cNvPr>
          <p:cNvGraphicFramePr>
            <a:graphicFrameLocks noGrp="1"/>
          </p:cNvGraphicFramePr>
          <p:nvPr>
            <p:ph idx="1"/>
            <p:extLst>
              <p:ext uri="{D42A27DB-BD31-4B8C-83A1-F6EECF244321}">
                <p14:modId xmlns:p14="http://schemas.microsoft.com/office/powerpoint/2010/main" val="4014702700"/>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4509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20669A-EEF9-42DC-AC3F-AA1D823EAD21}"/>
              </a:ext>
            </a:extLst>
          </p:cNvPr>
          <p:cNvSpPr>
            <a:spLocks noGrp="1"/>
          </p:cNvSpPr>
          <p:nvPr>
            <p:ph type="title"/>
          </p:nvPr>
        </p:nvSpPr>
        <p:spPr/>
        <p:txBody>
          <a:bodyPr/>
          <a:lstStyle/>
          <a:p>
            <a:r>
              <a:rPr lang="tr-TR" dirty="0"/>
              <a:t>Literatür Taraması</a:t>
            </a:r>
          </a:p>
        </p:txBody>
      </p:sp>
      <p:sp>
        <p:nvSpPr>
          <p:cNvPr id="8" name="Yuvarlatılmış Dikdörtgen 7">
            <a:extLst>
              <a:ext uri="{FF2B5EF4-FFF2-40B4-BE49-F238E27FC236}">
                <a16:creationId xmlns:a16="http://schemas.microsoft.com/office/drawing/2014/main" id="{F11C4246-130B-2A77-F93C-F6757CDFEB4B}"/>
              </a:ext>
            </a:extLst>
          </p:cNvPr>
          <p:cNvSpPr/>
          <p:nvPr/>
        </p:nvSpPr>
        <p:spPr>
          <a:xfrm>
            <a:off x="782198" y="2048398"/>
            <a:ext cx="10961783" cy="1411670"/>
          </a:xfrm>
          <a:prstGeom prst="roundRect">
            <a:avLst/>
          </a:prstGeom>
          <a:solidFill>
            <a:schemeClr val="accent1">
              <a:lumMod val="20000"/>
              <a:lumOff val="80000"/>
            </a:schemeClr>
          </a:solidFill>
          <a:ln>
            <a:solidFill>
              <a:srgbClr val="F5A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Che-</a:t>
            </a:r>
            <a:r>
              <a:rPr kumimoji="0" lang="tr-TR" sz="1400" b="0" i="0" u="none" strike="noStrike" kern="1200" cap="none" spc="0" normalizeH="0" baseline="0" noProof="0" dirty="0" err="1">
                <a:ln>
                  <a:noFill/>
                </a:ln>
                <a:solidFill>
                  <a:srgbClr val="000000"/>
                </a:solidFill>
                <a:effectLst/>
                <a:uLnTx/>
                <a:uFillTx/>
                <a:latin typeface="Neue Haas Grotesk Text Pro"/>
                <a:ea typeface="+mn-ea"/>
                <a:cs typeface="+mn-cs"/>
              </a:rPr>
              <a:t>Wei</a:t>
            </a: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 Wang'ın çalışmasında, üretim hattında meydana gelebilecek aksaklıkların erken tespit edilmesine olanak tanıyan </a:t>
            </a:r>
            <a:r>
              <a:rPr kumimoji="0" lang="tr-TR" sz="1400" b="1" i="0" u="none" strike="noStrike" kern="1200" cap="none" spc="0" normalizeH="0" baseline="0" noProof="0" dirty="0">
                <a:ln>
                  <a:noFill/>
                </a:ln>
                <a:solidFill>
                  <a:srgbClr val="000000"/>
                </a:solidFill>
                <a:effectLst/>
                <a:uLnTx/>
                <a:uFillTx/>
                <a:latin typeface="Neue Haas Grotesk Text Pro"/>
                <a:ea typeface="+mn-ea"/>
                <a:cs typeface="+mn-cs"/>
              </a:rPr>
              <a:t>"Akıllı Alarm Yönetim Sistemleri (IAMS)"</a:t>
            </a: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 incelenmiştir.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Çalışma, </a:t>
            </a:r>
            <a:r>
              <a:rPr kumimoji="0" lang="tr-TR" sz="1400" b="1" i="0" u="none" strike="noStrike" kern="1200" cap="none" spc="0" normalizeH="0" baseline="0" noProof="0" dirty="0">
                <a:ln>
                  <a:noFill/>
                </a:ln>
                <a:solidFill>
                  <a:srgbClr val="000000"/>
                </a:solidFill>
                <a:effectLst/>
                <a:uLnTx/>
                <a:uFillTx/>
                <a:latin typeface="Neue Haas Grotesk Text Pro"/>
                <a:ea typeface="+mn-ea"/>
                <a:cs typeface="+mn-cs"/>
              </a:rPr>
              <a:t>kural tabanlı sistemler</a:t>
            </a: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 yaklaşımını kullanarak, önceden tanımlanmış kurallara göre üretim süreçlerindeki anormallikleri tespit etmeyi ve ilgili aksiyonları almayı amaçlamaktadır.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Bu sistem, müşteri taleplerindeki ani değişiklikler, stok yetersizlikleri ve üretim hattındaki diğer riskleri öngörerek, erken müdahale yapılmasını sağlamaktadır. Wang'ın önerdiği bu kural tabanlı yaklaşım, projemiz için önemli bir referans niteliğindedir.</a:t>
            </a:r>
          </a:p>
        </p:txBody>
      </p:sp>
      <p:sp>
        <p:nvSpPr>
          <p:cNvPr id="9" name="Yuvarlatılmış Dikdörtgen 8">
            <a:extLst>
              <a:ext uri="{FF2B5EF4-FFF2-40B4-BE49-F238E27FC236}">
                <a16:creationId xmlns:a16="http://schemas.microsoft.com/office/drawing/2014/main" id="{5A965F38-9B8C-D0F1-1519-E0290EDD6A25}"/>
              </a:ext>
            </a:extLst>
          </p:cNvPr>
          <p:cNvSpPr/>
          <p:nvPr/>
        </p:nvSpPr>
        <p:spPr>
          <a:xfrm>
            <a:off x="781981" y="3565395"/>
            <a:ext cx="10962000" cy="141167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srgbClr val="000000"/>
                </a:solidFill>
                <a:effectLst/>
                <a:uLnTx/>
                <a:uFillTx/>
                <a:latin typeface="Neue Haas Grotesk Text Pro"/>
                <a:ea typeface="+mn-ea"/>
                <a:cs typeface="+mn-cs"/>
              </a:rPr>
              <a:t>Karande</a:t>
            </a: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 ve </a:t>
            </a:r>
            <a:r>
              <a:rPr kumimoji="0" lang="tr-TR" sz="1400" b="0" i="0" u="none" strike="noStrike" kern="1200" cap="none" spc="0" normalizeH="0" baseline="0" noProof="0" dirty="0" err="1">
                <a:ln>
                  <a:noFill/>
                </a:ln>
                <a:solidFill>
                  <a:srgbClr val="000000"/>
                </a:solidFill>
                <a:effectLst/>
                <a:uLnTx/>
                <a:uFillTx/>
                <a:latin typeface="Neue Haas Grotesk Text Pro"/>
                <a:ea typeface="+mn-ea"/>
                <a:cs typeface="+mn-cs"/>
              </a:rPr>
              <a:t>Chakraborty’nin</a:t>
            </a: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 önerdiği </a:t>
            </a:r>
            <a:r>
              <a:rPr kumimoji="0" lang="tr-TR" sz="1400" b="1" i="0" u="none" strike="noStrike" kern="1200" cap="none" spc="0" normalizeH="0" baseline="0" noProof="0" dirty="0">
                <a:ln>
                  <a:noFill/>
                </a:ln>
                <a:solidFill>
                  <a:srgbClr val="000000"/>
                </a:solidFill>
                <a:effectLst/>
                <a:uLnTx/>
                <a:uFillTx/>
                <a:latin typeface="Neue Haas Grotesk Text Pro"/>
                <a:ea typeface="+mn-ea"/>
                <a:cs typeface="+mn-cs"/>
              </a:rPr>
              <a:t>MOORA yöntemi</a:t>
            </a: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 projede tedarikçilerin kapasite, teslimat süresi ve performans gibi kriterlere göre değerlendirilmesi ve sıralanmasında kullanılmıştır. Bu yöntem, karar verme süreçlerinde sağladığı teorik dayanak ve esneklik ile önemli bir katkı sağlamıştır.</a:t>
            </a:r>
            <a:endParaRPr kumimoji="0" lang="en-US" sz="1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0" name="Yuvarlatılmış Dikdörtgen 9">
            <a:extLst>
              <a:ext uri="{FF2B5EF4-FFF2-40B4-BE49-F238E27FC236}">
                <a16:creationId xmlns:a16="http://schemas.microsoft.com/office/drawing/2014/main" id="{C364C4C0-A6C1-D63E-EB7E-81BF26A2E789}"/>
              </a:ext>
            </a:extLst>
          </p:cNvPr>
          <p:cNvSpPr/>
          <p:nvPr/>
        </p:nvSpPr>
        <p:spPr>
          <a:xfrm>
            <a:off x="808902" y="5066443"/>
            <a:ext cx="10962000" cy="141145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srgbClr val="000000"/>
                </a:solidFill>
                <a:effectLst/>
                <a:uLnTx/>
                <a:uFillTx/>
                <a:latin typeface="Neue Haas Grotesk Text Pro"/>
                <a:ea typeface="+mn-ea"/>
                <a:cs typeface="+mn-cs"/>
              </a:rPr>
              <a:t>Makridakis</a:t>
            </a: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 ve diğerleri tarafından gerçekleştirilen çalışmalar, </a:t>
            </a:r>
            <a:r>
              <a:rPr kumimoji="0" lang="tr-TR" sz="1400" b="1" i="0" u="none" strike="noStrike" kern="1200" cap="none" spc="0" normalizeH="0" baseline="0" noProof="0" dirty="0">
                <a:ln>
                  <a:noFill/>
                </a:ln>
                <a:solidFill>
                  <a:srgbClr val="000000"/>
                </a:solidFill>
                <a:effectLst/>
                <a:uLnTx/>
                <a:uFillTx/>
                <a:latin typeface="Neue Haas Grotesk Text Pro"/>
                <a:ea typeface="+mn-ea"/>
                <a:cs typeface="+mn-cs"/>
              </a:rPr>
              <a:t>talep tahmini ve erken uyarı sistemleri </a:t>
            </a:r>
            <a:r>
              <a:rPr kumimoji="0" lang="tr-TR" sz="1400" b="0" i="0" u="none" strike="noStrike" kern="1200" cap="none" spc="0" normalizeH="0" baseline="0" noProof="0" dirty="0">
                <a:ln>
                  <a:noFill/>
                </a:ln>
                <a:solidFill>
                  <a:srgbClr val="000000"/>
                </a:solidFill>
                <a:effectLst/>
                <a:uLnTx/>
                <a:uFillTx/>
                <a:latin typeface="Neue Haas Grotesk Text Pro"/>
                <a:ea typeface="+mn-ea"/>
                <a:cs typeface="+mn-cs"/>
              </a:rPr>
              <a:t>üzerine teorik bir temel sunmayı amaçlamaktadır. Çalışmalarda, zaman serisi analiz yöntemlerinin, talep tahmini süreçlerinde ve kaynak kullanımının optimize edilmesinde etkili bir araç olduğu vurgulanmıştır. Zaman serisi analizinin, özellikle üretim ve tedarik zinciri yönetiminde, gelecekteki talep trendlerini öngörmek ve operasyonel darboğazları önlemek amacıyla yaygın olarak kullanıldığı belirtilmiştir.</a:t>
            </a:r>
            <a:endParaRPr kumimoji="0" lang="en-US" sz="1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279982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64A11FCF-32C2-CFCE-9FA1-B7C10E07187D}"/>
              </a:ext>
            </a:extLst>
          </p:cNvPr>
          <p:cNvGrpSpPr/>
          <p:nvPr/>
        </p:nvGrpSpPr>
        <p:grpSpPr>
          <a:xfrm>
            <a:off x="3047869" y="237902"/>
            <a:ext cx="6096260" cy="5517976"/>
            <a:chOff x="3047869" y="237902"/>
            <a:chExt cx="6096260" cy="5517976"/>
          </a:xfrm>
        </p:grpSpPr>
        <p:sp>
          <p:nvSpPr>
            <p:cNvPr id="3" name="Serbest Form: Şekil 2">
              <a:extLst>
                <a:ext uri="{FF2B5EF4-FFF2-40B4-BE49-F238E27FC236}">
                  <a16:creationId xmlns:a16="http://schemas.microsoft.com/office/drawing/2014/main" id="{9C48BC4B-AB38-97DE-4131-7C7BEFB3BF3D}"/>
                </a:ext>
              </a:extLst>
            </p:cNvPr>
            <p:cNvSpPr/>
            <p:nvPr/>
          </p:nvSpPr>
          <p:spPr>
            <a:xfrm>
              <a:off x="5206056" y="2729962"/>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Tedarik Zinciri Departmanı Yönetim Sistemi  </a:t>
              </a:r>
            </a:p>
          </p:txBody>
        </p:sp>
        <p:sp>
          <p:nvSpPr>
            <p:cNvPr id="4" name="Serbest Form: Şekil 3">
              <a:extLst>
                <a:ext uri="{FF2B5EF4-FFF2-40B4-BE49-F238E27FC236}">
                  <a16:creationId xmlns:a16="http://schemas.microsoft.com/office/drawing/2014/main" id="{9C399625-60F1-9086-EE3A-4F72311AB008}"/>
                </a:ext>
              </a:extLst>
            </p:cNvPr>
            <p:cNvSpPr/>
            <p:nvPr/>
          </p:nvSpPr>
          <p:spPr>
            <a:xfrm rot="16200000">
              <a:off x="5907273" y="2081977"/>
              <a:ext cx="377452" cy="605161"/>
            </a:xfrm>
            <a:custGeom>
              <a:avLst/>
              <a:gdLst>
                <a:gd name="connsiteX0" fmla="*/ 0 w 377452"/>
                <a:gd name="connsiteY0" fmla="*/ 121032 h 605161"/>
                <a:gd name="connsiteX1" fmla="*/ 188726 w 377452"/>
                <a:gd name="connsiteY1" fmla="*/ 121032 h 605161"/>
                <a:gd name="connsiteX2" fmla="*/ 188726 w 377452"/>
                <a:gd name="connsiteY2" fmla="*/ 0 h 605161"/>
                <a:gd name="connsiteX3" fmla="*/ 377452 w 377452"/>
                <a:gd name="connsiteY3" fmla="*/ 302581 h 605161"/>
                <a:gd name="connsiteX4" fmla="*/ 188726 w 377452"/>
                <a:gd name="connsiteY4" fmla="*/ 605161 h 605161"/>
                <a:gd name="connsiteX5" fmla="*/ 188726 w 377452"/>
                <a:gd name="connsiteY5" fmla="*/ 484129 h 605161"/>
                <a:gd name="connsiteX6" fmla="*/ 0 w 377452"/>
                <a:gd name="connsiteY6" fmla="*/ 484129 h 605161"/>
                <a:gd name="connsiteX7" fmla="*/ 0 w 377452"/>
                <a:gd name="connsiteY7" fmla="*/ 121032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2" h="605161">
                  <a:moveTo>
                    <a:pt x="0" y="121032"/>
                  </a:moveTo>
                  <a:lnTo>
                    <a:pt x="188726" y="121032"/>
                  </a:lnTo>
                  <a:lnTo>
                    <a:pt x="188726" y="0"/>
                  </a:lnTo>
                  <a:lnTo>
                    <a:pt x="377452" y="302581"/>
                  </a:lnTo>
                  <a:lnTo>
                    <a:pt x="188726" y="605161"/>
                  </a:lnTo>
                  <a:lnTo>
                    <a:pt x="188726" y="484129"/>
                  </a:lnTo>
                  <a:lnTo>
                    <a:pt x="0" y="484129"/>
                  </a:lnTo>
                  <a:lnTo>
                    <a:pt x="0" y="121032"/>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 tIns="121031" rIns="113236" bIns="121032"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endParaRPr kumimoji="0" lang="tr-TR" sz="25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5" name="Serbest Form: Şekil 4">
              <a:extLst>
                <a:ext uri="{FF2B5EF4-FFF2-40B4-BE49-F238E27FC236}">
                  <a16:creationId xmlns:a16="http://schemas.microsoft.com/office/drawing/2014/main" id="{61C5A9C5-E409-D0C9-1FE0-54BDA900BE33}"/>
                </a:ext>
              </a:extLst>
            </p:cNvPr>
            <p:cNvSpPr/>
            <p:nvPr/>
          </p:nvSpPr>
          <p:spPr>
            <a:xfrm>
              <a:off x="5206056" y="237902"/>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Alternatif Tedarikçi Önerme</a:t>
              </a:r>
            </a:p>
          </p:txBody>
        </p:sp>
        <p:sp>
          <p:nvSpPr>
            <p:cNvPr id="6" name="Serbest Form: Şekil 5">
              <a:extLst>
                <a:ext uri="{FF2B5EF4-FFF2-40B4-BE49-F238E27FC236}">
                  <a16:creationId xmlns:a16="http://schemas.microsoft.com/office/drawing/2014/main" id="{7565DA60-F852-C7DE-0FD5-07FA7B51AAA1}"/>
                </a:ext>
              </a:extLst>
            </p:cNvPr>
            <p:cNvSpPr/>
            <p:nvPr/>
          </p:nvSpPr>
          <p:spPr>
            <a:xfrm rot="1800000">
              <a:off x="6977115" y="3934998"/>
              <a:ext cx="377452" cy="605161"/>
            </a:xfrm>
            <a:custGeom>
              <a:avLst/>
              <a:gdLst>
                <a:gd name="connsiteX0" fmla="*/ 0 w 377452"/>
                <a:gd name="connsiteY0" fmla="*/ 121032 h 605161"/>
                <a:gd name="connsiteX1" fmla="*/ 188726 w 377452"/>
                <a:gd name="connsiteY1" fmla="*/ 121032 h 605161"/>
                <a:gd name="connsiteX2" fmla="*/ 188726 w 377452"/>
                <a:gd name="connsiteY2" fmla="*/ 0 h 605161"/>
                <a:gd name="connsiteX3" fmla="*/ 377452 w 377452"/>
                <a:gd name="connsiteY3" fmla="*/ 302581 h 605161"/>
                <a:gd name="connsiteX4" fmla="*/ 188726 w 377452"/>
                <a:gd name="connsiteY4" fmla="*/ 605161 h 605161"/>
                <a:gd name="connsiteX5" fmla="*/ 188726 w 377452"/>
                <a:gd name="connsiteY5" fmla="*/ 484129 h 605161"/>
                <a:gd name="connsiteX6" fmla="*/ 0 w 377452"/>
                <a:gd name="connsiteY6" fmla="*/ 484129 h 605161"/>
                <a:gd name="connsiteX7" fmla="*/ 0 w 377452"/>
                <a:gd name="connsiteY7" fmla="*/ 121032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2" h="605161">
                  <a:moveTo>
                    <a:pt x="0" y="121032"/>
                  </a:moveTo>
                  <a:lnTo>
                    <a:pt x="188726" y="121032"/>
                  </a:lnTo>
                  <a:lnTo>
                    <a:pt x="188726" y="0"/>
                  </a:lnTo>
                  <a:lnTo>
                    <a:pt x="377452" y="302581"/>
                  </a:lnTo>
                  <a:lnTo>
                    <a:pt x="188726" y="605161"/>
                  </a:lnTo>
                  <a:lnTo>
                    <a:pt x="188726" y="484129"/>
                  </a:lnTo>
                  <a:lnTo>
                    <a:pt x="0" y="484129"/>
                  </a:lnTo>
                  <a:lnTo>
                    <a:pt x="0" y="121032"/>
                  </a:lnTo>
                  <a:close/>
                </a:path>
              </a:pathLst>
            </a:custGeom>
          </p:spPr>
          <p:style>
            <a:lnRef idx="0">
              <a:schemeClr val="lt1">
                <a:hueOff val="0"/>
                <a:satOff val="0"/>
                <a:lumOff val="0"/>
                <a:alphaOff val="0"/>
              </a:schemeClr>
            </a:lnRef>
            <a:fillRef idx="1">
              <a:schemeClr val="accent3">
                <a:hueOff val="-3896889"/>
                <a:satOff val="-4547"/>
                <a:lumOff val="10393"/>
                <a:alphaOff val="0"/>
              </a:schemeClr>
            </a:fillRef>
            <a:effectRef idx="0">
              <a:schemeClr val="accent3">
                <a:hueOff val="-3896889"/>
                <a:satOff val="-4547"/>
                <a:lumOff val="10393"/>
                <a:alphaOff val="0"/>
              </a:schemeClr>
            </a:effectRef>
            <a:fontRef idx="minor">
              <a:schemeClr val="lt1"/>
            </a:fontRef>
          </p:style>
          <p:txBody>
            <a:bodyPr spcFirstLastPara="0" vert="horz" wrap="square" lIns="-1" tIns="121032" rIns="113236" bIns="121031"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endParaRPr kumimoji="0" lang="tr-TR" sz="25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7" name="Serbest Form: Şekil 6">
              <a:extLst>
                <a:ext uri="{FF2B5EF4-FFF2-40B4-BE49-F238E27FC236}">
                  <a16:creationId xmlns:a16="http://schemas.microsoft.com/office/drawing/2014/main" id="{78527534-6089-ED62-DAB9-1247AB742083}"/>
                </a:ext>
              </a:extLst>
            </p:cNvPr>
            <p:cNvSpPr/>
            <p:nvPr/>
          </p:nvSpPr>
          <p:spPr>
            <a:xfrm>
              <a:off x="7364244" y="3975993"/>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p:spPr>
          <p:style>
            <a:lnRef idx="2">
              <a:schemeClr val="lt1">
                <a:hueOff val="0"/>
                <a:satOff val="0"/>
                <a:lumOff val="0"/>
                <a:alphaOff val="0"/>
              </a:schemeClr>
            </a:lnRef>
            <a:fillRef idx="1">
              <a:schemeClr val="accent3">
                <a:hueOff val="-3896889"/>
                <a:satOff val="-4547"/>
                <a:lumOff val="10393"/>
                <a:alphaOff val="0"/>
              </a:schemeClr>
            </a:fillRef>
            <a:effectRef idx="0">
              <a:schemeClr val="accent3">
                <a:hueOff val="-3896889"/>
                <a:satOff val="-4547"/>
                <a:lumOff val="10393"/>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Talep Tahmini</a:t>
              </a:r>
            </a:p>
          </p:txBody>
        </p:sp>
        <p:sp>
          <p:nvSpPr>
            <p:cNvPr id="8" name="Serbest Form: Şekil 7">
              <a:extLst>
                <a:ext uri="{FF2B5EF4-FFF2-40B4-BE49-F238E27FC236}">
                  <a16:creationId xmlns:a16="http://schemas.microsoft.com/office/drawing/2014/main" id="{8E555AB0-F5D6-8DCC-0C8B-B120E487C118}"/>
                </a:ext>
              </a:extLst>
            </p:cNvPr>
            <p:cNvSpPr/>
            <p:nvPr/>
          </p:nvSpPr>
          <p:spPr>
            <a:xfrm rot="19800000">
              <a:off x="4837430" y="3934997"/>
              <a:ext cx="377452" cy="605162"/>
            </a:xfrm>
            <a:custGeom>
              <a:avLst/>
              <a:gdLst>
                <a:gd name="connsiteX0" fmla="*/ 0 w 377452"/>
                <a:gd name="connsiteY0" fmla="*/ 121032 h 605161"/>
                <a:gd name="connsiteX1" fmla="*/ 188726 w 377452"/>
                <a:gd name="connsiteY1" fmla="*/ 121032 h 605161"/>
                <a:gd name="connsiteX2" fmla="*/ 188726 w 377452"/>
                <a:gd name="connsiteY2" fmla="*/ 0 h 605161"/>
                <a:gd name="connsiteX3" fmla="*/ 377452 w 377452"/>
                <a:gd name="connsiteY3" fmla="*/ 302581 h 605161"/>
                <a:gd name="connsiteX4" fmla="*/ 188726 w 377452"/>
                <a:gd name="connsiteY4" fmla="*/ 605161 h 605161"/>
                <a:gd name="connsiteX5" fmla="*/ 188726 w 377452"/>
                <a:gd name="connsiteY5" fmla="*/ 484129 h 605161"/>
                <a:gd name="connsiteX6" fmla="*/ 0 w 377452"/>
                <a:gd name="connsiteY6" fmla="*/ 484129 h 605161"/>
                <a:gd name="connsiteX7" fmla="*/ 0 w 377452"/>
                <a:gd name="connsiteY7" fmla="*/ 121032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2" h="605161">
                  <a:moveTo>
                    <a:pt x="377452" y="484129"/>
                  </a:moveTo>
                  <a:lnTo>
                    <a:pt x="188726" y="484129"/>
                  </a:lnTo>
                  <a:lnTo>
                    <a:pt x="188726" y="605161"/>
                  </a:lnTo>
                  <a:lnTo>
                    <a:pt x="0" y="302580"/>
                  </a:lnTo>
                  <a:lnTo>
                    <a:pt x="188726" y="0"/>
                  </a:lnTo>
                  <a:lnTo>
                    <a:pt x="188726" y="121032"/>
                  </a:lnTo>
                  <a:lnTo>
                    <a:pt x="377452" y="121032"/>
                  </a:lnTo>
                  <a:lnTo>
                    <a:pt x="377452" y="484129"/>
                  </a:lnTo>
                  <a:close/>
                </a:path>
              </a:pathLst>
            </a:custGeom>
          </p:spPr>
          <p:style>
            <a:lnRef idx="0">
              <a:schemeClr val="lt1">
                <a:hueOff val="0"/>
                <a:satOff val="0"/>
                <a:lumOff val="0"/>
                <a:alphaOff val="0"/>
              </a:schemeClr>
            </a:lnRef>
            <a:fillRef idx="1">
              <a:schemeClr val="accent3">
                <a:hueOff val="-7793778"/>
                <a:satOff val="-9094"/>
                <a:lumOff val="20786"/>
                <a:alphaOff val="0"/>
              </a:schemeClr>
            </a:fillRef>
            <a:effectRef idx="0">
              <a:schemeClr val="accent3">
                <a:hueOff val="-7793778"/>
                <a:satOff val="-9094"/>
                <a:lumOff val="20786"/>
                <a:alphaOff val="0"/>
              </a:schemeClr>
            </a:effectRef>
            <a:fontRef idx="minor">
              <a:schemeClr val="lt1"/>
            </a:fontRef>
          </p:style>
          <p:txBody>
            <a:bodyPr spcFirstLastPara="0" vert="horz" wrap="square" lIns="113236" tIns="121033" rIns="-1" bIns="121031"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endParaRPr kumimoji="0" lang="tr-TR" sz="25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9" name="Serbest Form: Şekil 8">
              <a:extLst>
                <a:ext uri="{FF2B5EF4-FFF2-40B4-BE49-F238E27FC236}">
                  <a16:creationId xmlns:a16="http://schemas.microsoft.com/office/drawing/2014/main" id="{227B515D-4C12-2859-57BA-BFB02104476E}"/>
                </a:ext>
              </a:extLst>
            </p:cNvPr>
            <p:cNvSpPr/>
            <p:nvPr/>
          </p:nvSpPr>
          <p:spPr>
            <a:xfrm>
              <a:off x="3047869" y="3975993"/>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p:spPr>
          <p:style>
            <a:lnRef idx="2">
              <a:schemeClr val="lt1">
                <a:hueOff val="0"/>
                <a:satOff val="0"/>
                <a:lumOff val="0"/>
                <a:alphaOff val="0"/>
              </a:schemeClr>
            </a:lnRef>
            <a:fillRef idx="1">
              <a:schemeClr val="accent3">
                <a:hueOff val="-7793778"/>
                <a:satOff val="-9094"/>
                <a:lumOff val="20786"/>
                <a:alphaOff val="0"/>
              </a:schemeClr>
            </a:fillRef>
            <a:effectRef idx="0">
              <a:schemeClr val="accent3">
                <a:hueOff val="-7793778"/>
                <a:satOff val="-9094"/>
                <a:lumOff val="20786"/>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Kritik Sipariş Durumları</a:t>
              </a:r>
            </a:p>
          </p:txBody>
        </p:sp>
      </p:grpSp>
    </p:spTree>
    <p:extLst>
      <p:ext uri="{BB962C8B-B14F-4D97-AF65-F5344CB8AC3E}">
        <p14:creationId xmlns:p14="http://schemas.microsoft.com/office/powerpoint/2010/main" val="2139311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up 33">
            <a:extLst>
              <a:ext uri="{FF2B5EF4-FFF2-40B4-BE49-F238E27FC236}">
                <a16:creationId xmlns:a16="http://schemas.microsoft.com/office/drawing/2014/main" id="{E182B106-9A3D-DC9A-BE84-FDBF47906D29}"/>
              </a:ext>
            </a:extLst>
          </p:cNvPr>
          <p:cNvGrpSpPr/>
          <p:nvPr/>
        </p:nvGrpSpPr>
        <p:grpSpPr>
          <a:xfrm>
            <a:off x="3047869" y="237902"/>
            <a:ext cx="6096260" cy="5517976"/>
            <a:chOff x="3047869" y="237902"/>
            <a:chExt cx="6096260" cy="5517976"/>
          </a:xfrm>
        </p:grpSpPr>
        <p:sp>
          <p:nvSpPr>
            <p:cNvPr id="35" name="Serbest Form: Şekil 34">
              <a:extLst>
                <a:ext uri="{FF2B5EF4-FFF2-40B4-BE49-F238E27FC236}">
                  <a16:creationId xmlns:a16="http://schemas.microsoft.com/office/drawing/2014/main" id="{6C330841-887B-85B0-4360-68C92608DEBD}"/>
                </a:ext>
              </a:extLst>
            </p:cNvPr>
            <p:cNvSpPr/>
            <p:nvPr/>
          </p:nvSpPr>
          <p:spPr>
            <a:xfrm>
              <a:off x="5206056" y="2729962"/>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Tedarik Zinciri Departmanı Yönetim Sistemi  </a:t>
              </a:r>
            </a:p>
          </p:txBody>
        </p:sp>
        <p:sp>
          <p:nvSpPr>
            <p:cNvPr id="36" name="Serbest Form: Şekil 35">
              <a:extLst>
                <a:ext uri="{FF2B5EF4-FFF2-40B4-BE49-F238E27FC236}">
                  <a16:creationId xmlns:a16="http://schemas.microsoft.com/office/drawing/2014/main" id="{8FD17077-8E1D-FDFB-FC5A-BC590D8CC446}"/>
                </a:ext>
              </a:extLst>
            </p:cNvPr>
            <p:cNvSpPr/>
            <p:nvPr/>
          </p:nvSpPr>
          <p:spPr>
            <a:xfrm rot="16200000">
              <a:off x="5907273" y="2081977"/>
              <a:ext cx="377452" cy="605161"/>
            </a:xfrm>
            <a:custGeom>
              <a:avLst/>
              <a:gdLst>
                <a:gd name="connsiteX0" fmla="*/ 0 w 377452"/>
                <a:gd name="connsiteY0" fmla="*/ 121032 h 605161"/>
                <a:gd name="connsiteX1" fmla="*/ 188726 w 377452"/>
                <a:gd name="connsiteY1" fmla="*/ 121032 h 605161"/>
                <a:gd name="connsiteX2" fmla="*/ 188726 w 377452"/>
                <a:gd name="connsiteY2" fmla="*/ 0 h 605161"/>
                <a:gd name="connsiteX3" fmla="*/ 377452 w 377452"/>
                <a:gd name="connsiteY3" fmla="*/ 302581 h 605161"/>
                <a:gd name="connsiteX4" fmla="*/ 188726 w 377452"/>
                <a:gd name="connsiteY4" fmla="*/ 605161 h 605161"/>
                <a:gd name="connsiteX5" fmla="*/ 188726 w 377452"/>
                <a:gd name="connsiteY5" fmla="*/ 484129 h 605161"/>
                <a:gd name="connsiteX6" fmla="*/ 0 w 377452"/>
                <a:gd name="connsiteY6" fmla="*/ 484129 h 605161"/>
                <a:gd name="connsiteX7" fmla="*/ 0 w 377452"/>
                <a:gd name="connsiteY7" fmla="*/ 121032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2" h="605161">
                  <a:moveTo>
                    <a:pt x="0" y="121032"/>
                  </a:moveTo>
                  <a:lnTo>
                    <a:pt x="188726" y="121032"/>
                  </a:lnTo>
                  <a:lnTo>
                    <a:pt x="188726" y="0"/>
                  </a:lnTo>
                  <a:lnTo>
                    <a:pt x="377452" y="302581"/>
                  </a:lnTo>
                  <a:lnTo>
                    <a:pt x="188726" y="605161"/>
                  </a:lnTo>
                  <a:lnTo>
                    <a:pt x="188726" y="484129"/>
                  </a:lnTo>
                  <a:lnTo>
                    <a:pt x="0" y="484129"/>
                  </a:lnTo>
                  <a:lnTo>
                    <a:pt x="0" y="121032"/>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 tIns="121031" rIns="113236" bIns="121032"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endParaRPr kumimoji="0" lang="tr-TR" sz="25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37" name="Serbest Form: Şekil 36">
              <a:extLst>
                <a:ext uri="{FF2B5EF4-FFF2-40B4-BE49-F238E27FC236}">
                  <a16:creationId xmlns:a16="http://schemas.microsoft.com/office/drawing/2014/main" id="{8B36FB51-7AAF-648D-C3F6-B0174CF2A658}"/>
                </a:ext>
              </a:extLst>
            </p:cNvPr>
            <p:cNvSpPr/>
            <p:nvPr/>
          </p:nvSpPr>
          <p:spPr>
            <a:xfrm>
              <a:off x="5206056" y="237902"/>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Alternatif Tedarikçi Önerme</a:t>
              </a:r>
            </a:p>
          </p:txBody>
        </p:sp>
        <p:sp>
          <p:nvSpPr>
            <p:cNvPr id="38" name="Serbest Form: Şekil 37">
              <a:extLst>
                <a:ext uri="{FF2B5EF4-FFF2-40B4-BE49-F238E27FC236}">
                  <a16:creationId xmlns:a16="http://schemas.microsoft.com/office/drawing/2014/main" id="{47ED8D72-46A2-F0F1-5335-7B388C19FF25}"/>
                </a:ext>
              </a:extLst>
            </p:cNvPr>
            <p:cNvSpPr/>
            <p:nvPr/>
          </p:nvSpPr>
          <p:spPr>
            <a:xfrm rot="1800000">
              <a:off x="6977115" y="3934998"/>
              <a:ext cx="377452" cy="605161"/>
            </a:xfrm>
            <a:custGeom>
              <a:avLst/>
              <a:gdLst>
                <a:gd name="connsiteX0" fmla="*/ 0 w 377452"/>
                <a:gd name="connsiteY0" fmla="*/ 121032 h 605161"/>
                <a:gd name="connsiteX1" fmla="*/ 188726 w 377452"/>
                <a:gd name="connsiteY1" fmla="*/ 121032 h 605161"/>
                <a:gd name="connsiteX2" fmla="*/ 188726 w 377452"/>
                <a:gd name="connsiteY2" fmla="*/ 0 h 605161"/>
                <a:gd name="connsiteX3" fmla="*/ 377452 w 377452"/>
                <a:gd name="connsiteY3" fmla="*/ 302581 h 605161"/>
                <a:gd name="connsiteX4" fmla="*/ 188726 w 377452"/>
                <a:gd name="connsiteY4" fmla="*/ 605161 h 605161"/>
                <a:gd name="connsiteX5" fmla="*/ 188726 w 377452"/>
                <a:gd name="connsiteY5" fmla="*/ 484129 h 605161"/>
                <a:gd name="connsiteX6" fmla="*/ 0 w 377452"/>
                <a:gd name="connsiteY6" fmla="*/ 484129 h 605161"/>
                <a:gd name="connsiteX7" fmla="*/ 0 w 377452"/>
                <a:gd name="connsiteY7" fmla="*/ 121032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2" h="605161">
                  <a:moveTo>
                    <a:pt x="0" y="121032"/>
                  </a:moveTo>
                  <a:lnTo>
                    <a:pt x="188726" y="121032"/>
                  </a:lnTo>
                  <a:lnTo>
                    <a:pt x="188726" y="0"/>
                  </a:lnTo>
                  <a:lnTo>
                    <a:pt x="377452" y="302581"/>
                  </a:lnTo>
                  <a:lnTo>
                    <a:pt x="188726" y="605161"/>
                  </a:lnTo>
                  <a:lnTo>
                    <a:pt x="188726" y="484129"/>
                  </a:lnTo>
                  <a:lnTo>
                    <a:pt x="0" y="484129"/>
                  </a:lnTo>
                  <a:lnTo>
                    <a:pt x="0" y="121032"/>
                  </a:lnTo>
                  <a:close/>
                </a:path>
              </a:pathLst>
            </a:custGeom>
          </p:spPr>
          <p:style>
            <a:lnRef idx="0">
              <a:schemeClr val="lt1">
                <a:hueOff val="0"/>
                <a:satOff val="0"/>
                <a:lumOff val="0"/>
                <a:alphaOff val="0"/>
              </a:schemeClr>
            </a:lnRef>
            <a:fillRef idx="1">
              <a:schemeClr val="accent3">
                <a:hueOff val="-3896889"/>
                <a:satOff val="-4547"/>
                <a:lumOff val="10393"/>
                <a:alphaOff val="0"/>
              </a:schemeClr>
            </a:fillRef>
            <a:effectRef idx="0">
              <a:schemeClr val="accent3">
                <a:hueOff val="-3896889"/>
                <a:satOff val="-4547"/>
                <a:lumOff val="10393"/>
                <a:alphaOff val="0"/>
              </a:schemeClr>
            </a:effectRef>
            <a:fontRef idx="minor">
              <a:schemeClr val="lt1"/>
            </a:fontRef>
          </p:style>
          <p:txBody>
            <a:bodyPr spcFirstLastPara="0" vert="horz" wrap="square" lIns="-1" tIns="121032" rIns="113236" bIns="121031"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endParaRPr kumimoji="0" lang="tr-TR" sz="25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39" name="Serbest Form: Şekil 38">
              <a:extLst>
                <a:ext uri="{FF2B5EF4-FFF2-40B4-BE49-F238E27FC236}">
                  <a16:creationId xmlns:a16="http://schemas.microsoft.com/office/drawing/2014/main" id="{131633D0-AB96-0673-6C80-9890B9E816E2}"/>
                </a:ext>
              </a:extLst>
            </p:cNvPr>
            <p:cNvSpPr/>
            <p:nvPr/>
          </p:nvSpPr>
          <p:spPr>
            <a:xfrm>
              <a:off x="7364244" y="3975993"/>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p:spPr>
          <p:style>
            <a:lnRef idx="2">
              <a:schemeClr val="lt1">
                <a:hueOff val="0"/>
                <a:satOff val="0"/>
                <a:lumOff val="0"/>
                <a:alphaOff val="0"/>
              </a:schemeClr>
            </a:lnRef>
            <a:fillRef idx="1">
              <a:schemeClr val="accent3">
                <a:hueOff val="-3896889"/>
                <a:satOff val="-4547"/>
                <a:lumOff val="10393"/>
                <a:alphaOff val="0"/>
              </a:schemeClr>
            </a:fillRef>
            <a:effectRef idx="0">
              <a:schemeClr val="accent3">
                <a:hueOff val="-3896889"/>
                <a:satOff val="-4547"/>
                <a:lumOff val="10393"/>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Talep Tahmini</a:t>
              </a:r>
            </a:p>
          </p:txBody>
        </p:sp>
        <p:sp>
          <p:nvSpPr>
            <p:cNvPr id="40" name="Serbest Form: Şekil 39">
              <a:extLst>
                <a:ext uri="{FF2B5EF4-FFF2-40B4-BE49-F238E27FC236}">
                  <a16:creationId xmlns:a16="http://schemas.microsoft.com/office/drawing/2014/main" id="{4C063E9E-EC68-0E87-2A12-4ED02921824C}"/>
                </a:ext>
              </a:extLst>
            </p:cNvPr>
            <p:cNvSpPr/>
            <p:nvPr/>
          </p:nvSpPr>
          <p:spPr>
            <a:xfrm rot="19800000">
              <a:off x="4837430" y="3934997"/>
              <a:ext cx="377452" cy="605162"/>
            </a:xfrm>
            <a:custGeom>
              <a:avLst/>
              <a:gdLst>
                <a:gd name="connsiteX0" fmla="*/ 0 w 377452"/>
                <a:gd name="connsiteY0" fmla="*/ 121032 h 605161"/>
                <a:gd name="connsiteX1" fmla="*/ 188726 w 377452"/>
                <a:gd name="connsiteY1" fmla="*/ 121032 h 605161"/>
                <a:gd name="connsiteX2" fmla="*/ 188726 w 377452"/>
                <a:gd name="connsiteY2" fmla="*/ 0 h 605161"/>
                <a:gd name="connsiteX3" fmla="*/ 377452 w 377452"/>
                <a:gd name="connsiteY3" fmla="*/ 302581 h 605161"/>
                <a:gd name="connsiteX4" fmla="*/ 188726 w 377452"/>
                <a:gd name="connsiteY4" fmla="*/ 605161 h 605161"/>
                <a:gd name="connsiteX5" fmla="*/ 188726 w 377452"/>
                <a:gd name="connsiteY5" fmla="*/ 484129 h 605161"/>
                <a:gd name="connsiteX6" fmla="*/ 0 w 377452"/>
                <a:gd name="connsiteY6" fmla="*/ 484129 h 605161"/>
                <a:gd name="connsiteX7" fmla="*/ 0 w 377452"/>
                <a:gd name="connsiteY7" fmla="*/ 121032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2" h="605161">
                  <a:moveTo>
                    <a:pt x="377452" y="484129"/>
                  </a:moveTo>
                  <a:lnTo>
                    <a:pt x="188726" y="484129"/>
                  </a:lnTo>
                  <a:lnTo>
                    <a:pt x="188726" y="605161"/>
                  </a:lnTo>
                  <a:lnTo>
                    <a:pt x="0" y="302580"/>
                  </a:lnTo>
                  <a:lnTo>
                    <a:pt x="188726" y="0"/>
                  </a:lnTo>
                  <a:lnTo>
                    <a:pt x="188726" y="121032"/>
                  </a:lnTo>
                  <a:lnTo>
                    <a:pt x="377452" y="121032"/>
                  </a:lnTo>
                  <a:lnTo>
                    <a:pt x="377452" y="484129"/>
                  </a:lnTo>
                  <a:close/>
                </a:path>
              </a:pathLst>
            </a:custGeom>
          </p:spPr>
          <p:style>
            <a:lnRef idx="0">
              <a:schemeClr val="lt1">
                <a:hueOff val="0"/>
                <a:satOff val="0"/>
                <a:lumOff val="0"/>
                <a:alphaOff val="0"/>
              </a:schemeClr>
            </a:lnRef>
            <a:fillRef idx="1">
              <a:schemeClr val="accent3">
                <a:hueOff val="-7793778"/>
                <a:satOff val="-9094"/>
                <a:lumOff val="20786"/>
                <a:alphaOff val="0"/>
              </a:schemeClr>
            </a:fillRef>
            <a:effectRef idx="0">
              <a:schemeClr val="accent3">
                <a:hueOff val="-7793778"/>
                <a:satOff val="-9094"/>
                <a:lumOff val="20786"/>
                <a:alphaOff val="0"/>
              </a:schemeClr>
            </a:effectRef>
            <a:fontRef idx="minor">
              <a:schemeClr val="lt1"/>
            </a:fontRef>
          </p:style>
          <p:txBody>
            <a:bodyPr spcFirstLastPara="0" vert="horz" wrap="square" lIns="113236" tIns="121033" rIns="-1" bIns="121031"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endParaRPr kumimoji="0" lang="tr-TR" sz="25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41" name="Serbest Form: Şekil 40">
              <a:extLst>
                <a:ext uri="{FF2B5EF4-FFF2-40B4-BE49-F238E27FC236}">
                  <a16:creationId xmlns:a16="http://schemas.microsoft.com/office/drawing/2014/main" id="{BF05A39E-6BA7-3BB9-4CA5-6D305E6DBA33}"/>
                </a:ext>
              </a:extLst>
            </p:cNvPr>
            <p:cNvSpPr/>
            <p:nvPr/>
          </p:nvSpPr>
          <p:spPr>
            <a:xfrm>
              <a:off x="3047869" y="3975993"/>
              <a:ext cx="1779885" cy="1779885"/>
            </a:xfrm>
            <a:custGeom>
              <a:avLst/>
              <a:gdLst>
                <a:gd name="connsiteX0" fmla="*/ 0 w 1779885"/>
                <a:gd name="connsiteY0" fmla="*/ 889943 h 1779885"/>
                <a:gd name="connsiteX1" fmla="*/ 889943 w 1779885"/>
                <a:gd name="connsiteY1" fmla="*/ 0 h 1779885"/>
                <a:gd name="connsiteX2" fmla="*/ 1779886 w 1779885"/>
                <a:gd name="connsiteY2" fmla="*/ 889943 h 1779885"/>
                <a:gd name="connsiteX3" fmla="*/ 889943 w 1779885"/>
                <a:gd name="connsiteY3" fmla="*/ 1779886 h 1779885"/>
                <a:gd name="connsiteX4" fmla="*/ 0 w 1779885"/>
                <a:gd name="connsiteY4" fmla="*/ 889943 h 17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85" h="1779885">
                  <a:moveTo>
                    <a:pt x="0" y="889943"/>
                  </a:moveTo>
                  <a:cubicBezTo>
                    <a:pt x="0" y="398441"/>
                    <a:pt x="398441" y="0"/>
                    <a:pt x="889943" y="0"/>
                  </a:cubicBezTo>
                  <a:cubicBezTo>
                    <a:pt x="1381445" y="0"/>
                    <a:pt x="1779886" y="398441"/>
                    <a:pt x="1779886" y="889943"/>
                  </a:cubicBezTo>
                  <a:cubicBezTo>
                    <a:pt x="1779886" y="1381445"/>
                    <a:pt x="1381445" y="1779886"/>
                    <a:pt x="889943" y="1779886"/>
                  </a:cubicBezTo>
                  <a:cubicBezTo>
                    <a:pt x="398441" y="1779886"/>
                    <a:pt x="0" y="1381445"/>
                    <a:pt x="0" y="889943"/>
                  </a:cubicBezTo>
                  <a:close/>
                </a:path>
              </a:pathLst>
            </a:custGeom>
          </p:spPr>
          <p:style>
            <a:lnRef idx="2">
              <a:schemeClr val="lt1">
                <a:hueOff val="0"/>
                <a:satOff val="0"/>
                <a:lumOff val="0"/>
                <a:alphaOff val="0"/>
              </a:schemeClr>
            </a:lnRef>
            <a:fillRef idx="1">
              <a:schemeClr val="accent3">
                <a:hueOff val="-7793778"/>
                <a:satOff val="-9094"/>
                <a:lumOff val="20786"/>
                <a:alphaOff val="0"/>
              </a:schemeClr>
            </a:fillRef>
            <a:effectRef idx="0">
              <a:schemeClr val="accent3">
                <a:hueOff val="-7793778"/>
                <a:satOff val="-9094"/>
                <a:lumOff val="20786"/>
                <a:alphaOff val="0"/>
              </a:schemeClr>
            </a:effectRef>
            <a:fontRef idx="minor">
              <a:schemeClr val="lt1"/>
            </a:fontRef>
          </p:style>
          <p:txBody>
            <a:bodyPr spcFirstLastPara="0" vert="horz" wrap="square" lIns="280978" tIns="280978" rIns="280978" bIns="28097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Neue Haas Grotesk Text Pro"/>
                  <a:ea typeface="+mn-ea"/>
                  <a:cs typeface="+mn-cs"/>
                </a:rPr>
                <a:t>Kritik Sipariş Durumları</a:t>
              </a:r>
            </a:p>
          </p:txBody>
        </p:sp>
      </p:grpSp>
      <p:sp>
        <p:nvSpPr>
          <p:cNvPr id="3" name="Metin kutusu 2">
            <a:extLst>
              <a:ext uri="{FF2B5EF4-FFF2-40B4-BE49-F238E27FC236}">
                <a16:creationId xmlns:a16="http://schemas.microsoft.com/office/drawing/2014/main" id="{F21FF83C-ADCE-5552-8310-4775BC75A6F7}"/>
              </a:ext>
            </a:extLst>
          </p:cNvPr>
          <p:cNvSpPr txBox="1"/>
          <p:nvPr/>
        </p:nvSpPr>
        <p:spPr>
          <a:xfrm>
            <a:off x="7812779" y="641315"/>
            <a:ext cx="336263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Neue Haas Grotesk Text Pro"/>
                <a:ea typeface="+mn-ea"/>
                <a:cs typeface="+mn-cs"/>
              </a:rPr>
              <a:t>Kritik sipariş durumlarında MOORA yöntemi ile en uygun tedarikçinin seçilmesine olanak tanır.</a:t>
            </a:r>
          </a:p>
        </p:txBody>
      </p:sp>
      <p:sp>
        <p:nvSpPr>
          <p:cNvPr id="16" name="Metin kutusu 15">
            <a:extLst>
              <a:ext uri="{FF2B5EF4-FFF2-40B4-BE49-F238E27FC236}">
                <a16:creationId xmlns:a16="http://schemas.microsoft.com/office/drawing/2014/main" id="{57354150-114B-0E61-6D9D-873A8CA37B1E}"/>
              </a:ext>
            </a:extLst>
          </p:cNvPr>
          <p:cNvSpPr txBox="1"/>
          <p:nvPr/>
        </p:nvSpPr>
        <p:spPr>
          <a:xfrm>
            <a:off x="9593473" y="4245829"/>
            <a:ext cx="2757999"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Neue Haas Grotesk Text Pro"/>
                <a:ea typeface="+mn-ea"/>
                <a:cs typeface="+mn-cs"/>
              </a:rPr>
              <a:t>Regresyon yöntemiyle müşteri taleplerindeki dalgalanmalar öngörülerek tedarik sürecindeki aksaklıkların önüne geçilir</a:t>
            </a:r>
            <a:r>
              <a:rPr kumimoji="0" lang="tr-TR" sz="1600" b="0" i="0" u="none" strike="noStrike" kern="1200" cap="none" spc="0" normalizeH="0" baseline="0" noProof="0" dirty="0">
                <a:ln>
                  <a:noFill/>
                </a:ln>
                <a:solidFill>
                  <a:srgbClr val="000000"/>
                </a:solidFill>
                <a:effectLst/>
                <a:uLnTx/>
                <a:uFillTx/>
                <a:latin typeface="Neue Haas Grotesk Text Pr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6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6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29" name="Metin kutusu 28">
            <a:extLst>
              <a:ext uri="{FF2B5EF4-FFF2-40B4-BE49-F238E27FC236}">
                <a16:creationId xmlns:a16="http://schemas.microsoft.com/office/drawing/2014/main" id="{CD4ACDDC-DAE2-F6FC-12BD-97CF2970859A}"/>
              </a:ext>
            </a:extLst>
          </p:cNvPr>
          <p:cNvSpPr txBox="1"/>
          <p:nvPr/>
        </p:nvSpPr>
        <p:spPr>
          <a:xfrm>
            <a:off x="17288" y="4313702"/>
            <a:ext cx="264642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Neue Haas Grotesk Text Pro"/>
                <a:ea typeface="+mn-ea"/>
                <a:cs typeface="+mn-cs"/>
              </a:rPr>
              <a:t>Kural tabanlı sistemler ile kritik stok seviyeleri ve tedarik kısıtları tespit edilerek erken uyarı sağlanır.</a:t>
            </a:r>
          </a:p>
        </p:txBody>
      </p:sp>
      <p:sp>
        <p:nvSpPr>
          <p:cNvPr id="43" name="Serbest Form: Şekil 42">
            <a:extLst>
              <a:ext uri="{FF2B5EF4-FFF2-40B4-BE49-F238E27FC236}">
                <a16:creationId xmlns:a16="http://schemas.microsoft.com/office/drawing/2014/main" id="{3F1B90C8-2FAA-7805-6143-975A63EC1E89}"/>
              </a:ext>
            </a:extLst>
          </p:cNvPr>
          <p:cNvSpPr/>
          <p:nvPr/>
        </p:nvSpPr>
        <p:spPr>
          <a:xfrm>
            <a:off x="7210634" y="799541"/>
            <a:ext cx="377452" cy="605161"/>
          </a:xfrm>
          <a:custGeom>
            <a:avLst/>
            <a:gdLst>
              <a:gd name="connsiteX0" fmla="*/ 0 w 377452"/>
              <a:gd name="connsiteY0" fmla="*/ 121032 h 605161"/>
              <a:gd name="connsiteX1" fmla="*/ 188726 w 377452"/>
              <a:gd name="connsiteY1" fmla="*/ 121032 h 605161"/>
              <a:gd name="connsiteX2" fmla="*/ 188726 w 377452"/>
              <a:gd name="connsiteY2" fmla="*/ 0 h 605161"/>
              <a:gd name="connsiteX3" fmla="*/ 377452 w 377452"/>
              <a:gd name="connsiteY3" fmla="*/ 302581 h 605161"/>
              <a:gd name="connsiteX4" fmla="*/ 188726 w 377452"/>
              <a:gd name="connsiteY4" fmla="*/ 605161 h 605161"/>
              <a:gd name="connsiteX5" fmla="*/ 188726 w 377452"/>
              <a:gd name="connsiteY5" fmla="*/ 484129 h 605161"/>
              <a:gd name="connsiteX6" fmla="*/ 0 w 377452"/>
              <a:gd name="connsiteY6" fmla="*/ 484129 h 605161"/>
              <a:gd name="connsiteX7" fmla="*/ 0 w 377452"/>
              <a:gd name="connsiteY7" fmla="*/ 121032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2" h="605161">
                <a:moveTo>
                  <a:pt x="0" y="121032"/>
                </a:moveTo>
                <a:lnTo>
                  <a:pt x="188726" y="121032"/>
                </a:lnTo>
                <a:lnTo>
                  <a:pt x="188726" y="0"/>
                </a:lnTo>
                <a:lnTo>
                  <a:pt x="377452" y="302581"/>
                </a:lnTo>
                <a:lnTo>
                  <a:pt x="188726" y="605161"/>
                </a:lnTo>
                <a:lnTo>
                  <a:pt x="188726" y="484129"/>
                </a:lnTo>
                <a:lnTo>
                  <a:pt x="0" y="484129"/>
                </a:lnTo>
                <a:lnTo>
                  <a:pt x="0" y="121032"/>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 tIns="121031" rIns="113236" bIns="121032"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endParaRPr kumimoji="0" lang="tr-TR" sz="25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44" name="Serbest Form: Şekil 43">
            <a:extLst>
              <a:ext uri="{FF2B5EF4-FFF2-40B4-BE49-F238E27FC236}">
                <a16:creationId xmlns:a16="http://schemas.microsoft.com/office/drawing/2014/main" id="{6D34EFA1-A1AC-0887-E25D-77537A424444}"/>
              </a:ext>
            </a:extLst>
          </p:cNvPr>
          <p:cNvSpPr/>
          <p:nvPr/>
        </p:nvSpPr>
        <p:spPr>
          <a:xfrm>
            <a:off x="2586880" y="4563354"/>
            <a:ext cx="377452" cy="605162"/>
          </a:xfrm>
          <a:custGeom>
            <a:avLst/>
            <a:gdLst>
              <a:gd name="connsiteX0" fmla="*/ 0 w 377452"/>
              <a:gd name="connsiteY0" fmla="*/ 121032 h 605161"/>
              <a:gd name="connsiteX1" fmla="*/ 188726 w 377452"/>
              <a:gd name="connsiteY1" fmla="*/ 121032 h 605161"/>
              <a:gd name="connsiteX2" fmla="*/ 188726 w 377452"/>
              <a:gd name="connsiteY2" fmla="*/ 0 h 605161"/>
              <a:gd name="connsiteX3" fmla="*/ 377452 w 377452"/>
              <a:gd name="connsiteY3" fmla="*/ 302581 h 605161"/>
              <a:gd name="connsiteX4" fmla="*/ 188726 w 377452"/>
              <a:gd name="connsiteY4" fmla="*/ 605161 h 605161"/>
              <a:gd name="connsiteX5" fmla="*/ 188726 w 377452"/>
              <a:gd name="connsiteY5" fmla="*/ 484129 h 605161"/>
              <a:gd name="connsiteX6" fmla="*/ 0 w 377452"/>
              <a:gd name="connsiteY6" fmla="*/ 484129 h 605161"/>
              <a:gd name="connsiteX7" fmla="*/ 0 w 377452"/>
              <a:gd name="connsiteY7" fmla="*/ 121032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2" h="605161">
                <a:moveTo>
                  <a:pt x="377452" y="484129"/>
                </a:moveTo>
                <a:lnTo>
                  <a:pt x="188726" y="484129"/>
                </a:lnTo>
                <a:lnTo>
                  <a:pt x="188726" y="605161"/>
                </a:lnTo>
                <a:lnTo>
                  <a:pt x="0" y="302580"/>
                </a:lnTo>
                <a:lnTo>
                  <a:pt x="188726" y="0"/>
                </a:lnTo>
                <a:lnTo>
                  <a:pt x="188726" y="121032"/>
                </a:lnTo>
                <a:lnTo>
                  <a:pt x="377452" y="121032"/>
                </a:lnTo>
                <a:lnTo>
                  <a:pt x="377452" y="484129"/>
                </a:lnTo>
                <a:close/>
              </a:path>
            </a:pathLst>
          </a:custGeom>
        </p:spPr>
        <p:style>
          <a:lnRef idx="0">
            <a:schemeClr val="lt1">
              <a:hueOff val="0"/>
              <a:satOff val="0"/>
              <a:lumOff val="0"/>
              <a:alphaOff val="0"/>
            </a:schemeClr>
          </a:lnRef>
          <a:fillRef idx="1">
            <a:schemeClr val="accent3">
              <a:hueOff val="-7793778"/>
              <a:satOff val="-9094"/>
              <a:lumOff val="20786"/>
              <a:alphaOff val="0"/>
            </a:schemeClr>
          </a:fillRef>
          <a:effectRef idx="0">
            <a:schemeClr val="accent3">
              <a:hueOff val="-7793778"/>
              <a:satOff val="-9094"/>
              <a:lumOff val="20786"/>
              <a:alphaOff val="0"/>
            </a:schemeClr>
          </a:effectRef>
          <a:fontRef idx="minor">
            <a:schemeClr val="lt1"/>
          </a:fontRef>
        </p:style>
        <p:txBody>
          <a:bodyPr spcFirstLastPara="0" vert="horz" wrap="square" lIns="113236" tIns="121033" rIns="-1" bIns="121031"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endParaRPr kumimoji="0" lang="tr-TR" sz="25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48" name="Serbest Form: Şekil 47">
            <a:extLst>
              <a:ext uri="{FF2B5EF4-FFF2-40B4-BE49-F238E27FC236}">
                <a16:creationId xmlns:a16="http://schemas.microsoft.com/office/drawing/2014/main" id="{23DB0A20-89BB-601F-1AA1-A1D53806A86A}"/>
              </a:ext>
            </a:extLst>
          </p:cNvPr>
          <p:cNvSpPr/>
          <p:nvPr/>
        </p:nvSpPr>
        <p:spPr>
          <a:xfrm rot="166692">
            <a:off x="9265368" y="4563354"/>
            <a:ext cx="377452" cy="605161"/>
          </a:xfrm>
          <a:custGeom>
            <a:avLst/>
            <a:gdLst>
              <a:gd name="connsiteX0" fmla="*/ 0 w 377452"/>
              <a:gd name="connsiteY0" fmla="*/ 121032 h 605161"/>
              <a:gd name="connsiteX1" fmla="*/ 188726 w 377452"/>
              <a:gd name="connsiteY1" fmla="*/ 121032 h 605161"/>
              <a:gd name="connsiteX2" fmla="*/ 188726 w 377452"/>
              <a:gd name="connsiteY2" fmla="*/ 0 h 605161"/>
              <a:gd name="connsiteX3" fmla="*/ 377452 w 377452"/>
              <a:gd name="connsiteY3" fmla="*/ 302581 h 605161"/>
              <a:gd name="connsiteX4" fmla="*/ 188726 w 377452"/>
              <a:gd name="connsiteY4" fmla="*/ 605161 h 605161"/>
              <a:gd name="connsiteX5" fmla="*/ 188726 w 377452"/>
              <a:gd name="connsiteY5" fmla="*/ 484129 h 605161"/>
              <a:gd name="connsiteX6" fmla="*/ 0 w 377452"/>
              <a:gd name="connsiteY6" fmla="*/ 484129 h 605161"/>
              <a:gd name="connsiteX7" fmla="*/ 0 w 377452"/>
              <a:gd name="connsiteY7" fmla="*/ 121032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52" h="605161">
                <a:moveTo>
                  <a:pt x="0" y="121032"/>
                </a:moveTo>
                <a:lnTo>
                  <a:pt x="188726" y="121032"/>
                </a:lnTo>
                <a:lnTo>
                  <a:pt x="188726" y="0"/>
                </a:lnTo>
                <a:lnTo>
                  <a:pt x="377452" y="302581"/>
                </a:lnTo>
                <a:lnTo>
                  <a:pt x="188726" y="605161"/>
                </a:lnTo>
                <a:lnTo>
                  <a:pt x="188726" y="484129"/>
                </a:lnTo>
                <a:lnTo>
                  <a:pt x="0" y="484129"/>
                </a:lnTo>
                <a:lnTo>
                  <a:pt x="0" y="121032"/>
                </a:lnTo>
                <a:close/>
              </a:path>
            </a:pathLst>
          </a:custGeom>
        </p:spPr>
        <p:style>
          <a:lnRef idx="0">
            <a:schemeClr val="lt1">
              <a:hueOff val="0"/>
              <a:satOff val="0"/>
              <a:lumOff val="0"/>
              <a:alphaOff val="0"/>
            </a:schemeClr>
          </a:lnRef>
          <a:fillRef idx="1">
            <a:schemeClr val="accent3">
              <a:hueOff val="-3896889"/>
              <a:satOff val="-4547"/>
              <a:lumOff val="10393"/>
              <a:alphaOff val="0"/>
            </a:schemeClr>
          </a:fillRef>
          <a:effectRef idx="0">
            <a:schemeClr val="accent3">
              <a:hueOff val="-3896889"/>
              <a:satOff val="-4547"/>
              <a:lumOff val="10393"/>
              <a:alphaOff val="0"/>
            </a:schemeClr>
          </a:effectRef>
          <a:fontRef idx="minor">
            <a:schemeClr val="lt1"/>
          </a:fontRef>
        </p:style>
        <p:txBody>
          <a:bodyPr spcFirstLastPara="0" vert="horz" wrap="square" lIns="-1" tIns="121032" rIns="113236" bIns="121031"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endParaRPr kumimoji="0" lang="tr-TR" sz="2500" b="0" i="0" u="none" strike="noStrike" kern="1200" cap="none" spc="0" normalizeH="0" baseline="0" noProof="0">
              <a:ln>
                <a:noFill/>
              </a:ln>
              <a:solidFill>
                <a:prstClr val="white"/>
              </a:solidFill>
              <a:effectLst/>
              <a:uLnTx/>
              <a:uFillTx/>
              <a:latin typeface="Neue Haas Grotesk Text Pro"/>
              <a:ea typeface="+mn-ea"/>
              <a:cs typeface="+mn-cs"/>
            </a:endParaRPr>
          </a:p>
        </p:txBody>
      </p:sp>
    </p:spTree>
    <p:extLst>
      <p:ext uri="{BB962C8B-B14F-4D97-AF65-F5344CB8AC3E}">
        <p14:creationId xmlns:p14="http://schemas.microsoft.com/office/powerpoint/2010/main" val="272760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1000"/>
                                        <p:tgtEl>
                                          <p:spTgt spid="44"/>
                                        </p:tgtEl>
                                      </p:cBhvr>
                                    </p:animEffect>
                                    <p:anim calcmode="lin" valueType="num">
                                      <p:cBhvr>
                                        <p:cTn id="36" dur="1000" fill="hold"/>
                                        <p:tgtEl>
                                          <p:spTgt spid="44"/>
                                        </p:tgtEl>
                                        <p:attrNameLst>
                                          <p:attrName>ppt_x</p:attrName>
                                        </p:attrNameLst>
                                      </p:cBhvr>
                                      <p:tavLst>
                                        <p:tav tm="0">
                                          <p:val>
                                            <p:strVal val="#ppt_x"/>
                                          </p:val>
                                        </p:tav>
                                        <p:tav tm="100000">
                                          <p:val>
                                            <p:strVal val="#ppt_x"/>
                                          </p:val>
                                        </p:tav>
                                      </p:tavLst>
                                    </p:anim>
                                    <p:anim calcmode="lin" valueType="num">
                                      <p:cBhvr>
                                        <p:cTn id="37"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29" grpId="0"/>
      <p:bldP spid="43" grpId="0" animBg="1"/>
      <p:bldP spid="44"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E4F42B-25CE-24E0-3304-D8127E19F503}"/>
              </a:ext>
            </a:extLst>
          </p:cNvPr>
          <p:cNvSpPr>
            <a:spLocks noGrp="1"/>
          </p:cNvSpPr>
          <p:nvPr>
            <p:ph type="title"/>
          </p:nvPr>
        </p:nvSpPr>
        <p:spPr/>
        <p:txBody>
          <a:bodyPr>
            <a:normAutofit fontScale="90000"/>
          </a:bodyPr>
          <a:lstStyle/>
          <a:p>
            <a:br>
              <a:rPr lang="tr-TR" dirty="0"/>
            </a:br>
            <a:r>
              <a:rPr lang="tr-TR" dirty="0"/>
              <a:t>ÖNERİLEN ÇÖZÜM YÖNTEMİ</a:t>
            </a:r>
            <a:br>
              <a:rPr lang="tr-TR" dirty="0"/>
            </a:br>
            <a:br>
              <a:rPr lang="tr-TR" sz="3100" dirty="0"/>
            </a:br>
            <a:r>
              <a:rPr lang="tr-TR" sz="3100" dirty="0"/>
              <a:t>KURAL TABANLI SİSTEMLER</a:t>
            </a:r>
            <a:br>
              <a:rPr lang="tr-TR" dirty="0"/>
            </a:br>
            <a:endParaRPr lang="tr-TR" dirty="0"/>
          </a:p>
        </p:txBody>
      </p:sp>
      <p:graphicFrame>
        <p:nvGraphicFramePr>
          <p:cNvPr id="12" name="İçerik Yer Tutucusu 2">
            <a:extLst>
              <a:ext uri="{FF2B5EF4-FFF2-40B4-BE49-F238E27FC236}">
                <a16:creationId xmlns:a16="http://schemas.microsoft.com/office/drawing/2014/main" id="{D590B43F-0A1F-DAEB-19DD-7570E880BC51}"/>
              </a:ext>
            </a:extLst>
          </p:cNvPr>
          <p:cNvGraphicFramePr>
            <a:graphicFrameLocks noGrp="1"/>
          </p:cNvGraphicFramePr>
          <p:nvPr>
            <p:ph idx="1"/>
          </p:nvPr>
        </p:nvGraphicFramePr>
        <p:xfrm>
          <a:off x="500311" y="2900516"/>
          <a:ext cx="11406554" cy="3854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Metin kutusu 7">
            <a:extLst>
              <a:ext uri="{FF2B5EF4-FFF2-40B4-BE49-F238E27FC236}">
                <a16:creationId xmlns:a16="http://schemas.microsoft.com/office/drawing/2014/main" id="{B2CB0A06-9C14-54DA-6FA0-7278E5CCA88F}"/>
              </a:ext>
            </a:extLst>
          </p:cNvPr>
          <p:cNvSpPr txBox="1"/>
          <p:nvPr/>
        </p:nvSpPr>
        <p:spPr>
          <a:xfrm>
            <a:off x="500311" y="2132747"/>
            <a:ext cx="11191378"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Neue Haas Grotesk Text Pro"/>
                <a:ea typeface="+mn-ea"/>
                <a:cs typeface="+mn-cs"/>
              </a:rPr>
              <a:t>Bu sistemin amacı, tedarik zinciri süreçlerinde ortaya çıkabilecek kritik durumları erken tespit etmek ve hızlı çözümler üretmektir.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379055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graphicEl>
                                              <a:dgm id="{3557568E-A607-4ED2-A6F4-2A6D5BCEAB59}"/>
                                            </p:graphicEl>
                                          </p:spTgt>
                                        </p:tgtEl>
                                        <p:attrNameLst>
                                          <p:attrName>style.visibility</p:attrName>
                                        </p:attrNameLst>
                                      </p:cBhvr>
                                      <p:to>
                                        <p:strVal val="visible"/>
                                      </p:to>
                                    </p:set>
                                    <p:animEffect transition="in" filter="circle(in)">
                                      <p:cBhvr>
                                        <p:cTn id="7" dur="2000"/>
                                        <p:tgtEl>
                                          <p:spTgt spid="12">
                                            <p:graphicEl>
                                              <a:dgm id="{3557568E-A607-4ED2-A6F4-2A6D5BCEAB5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graphicEl>
                                              <a:dgm id="{1541797D-68BA-4AE4-8241-598FD057F25E}"/>
                                            </p:graphicEl>
                                          </p:spTgt>
                                        </p:tgtEl>
                                        <p:attrNameLst>
                                          <p:attrName>style.visibility</p:attrName>
                                        </p:attrNameLst>
                                      </p:cBhvr>
                                      <p:to>
                                        <p:strVal val="visible"/>
                                      </p:to>
                                    </p:set>
                                    <p:animEffect transition="in" filter="circle(in)">
                                      <p:cBhvr>
                                        <p:cTn id="12" dur="2000"/>
                                        <p:tgtEl>
                                          <p:spTgt spid="12">
                                            <p:graphicEl>
                                              <a:dgm id="{1541797D-68BA-4AE4-8241-598FD057F25E}"/>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2">
                                            <p:graphicEl>
                                              <a:dgm id="{19EEB1C9-4573-40B6-87A8-F453B318D8E4}"/>
                                            </p:graphicEl>
                                          </p:spTgt>
                                        </p:tgtEl>
                                        <p:attrNameLst>
                                          <p:attrName>style.visibility</p:attrName>
                                        </p:attrNameLst>
                                      </p:cBhvr>
                                      <p:to>
                                        <p:strVal val="visible"/>
                                      </p:to>
                                    </p:set>
                                    <p:animEffect transition="in" filter="circle(in)">
                                      <p:cBhvr>
                                        <p:cTn id="15" dur="2000"/>
                                        <p:tgtEl>
                                          <p:spTgt spid="12">
                                            <p:graphicEl>
                                              <a:dgm id="{19EEB1C9-4573-40B6-87A8-F453B318D8E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2">
                                            <p:graphicEl>
                                              <a:dgm id="{1C34A06C-BDC8-40BD-84C7-E017D2018AF2}"/>
                                            </p:graphicEl>
                                          </p:spTgt>
                                        </p:tgtEl>
                                        <p:attrNameLst>
                                          <p:attrName>style.visibility</p:attrName>
                                        </p:attrNameLst>
                                      </p:cBhvr>
                                      <p:to>
                                        <p:strVal val="visible"/>
                                      </p:to>
                                    </p:set>
                                    <p:animEffect transition="in" filter="circle(in)">
                                      <p:cBhvr>
                                        <p:cTn id="20" dur="2000"/>
                                        <p:tgtEl>
                                          <p:spTgt spid="12">
                                            <p:graphicEl>
                                              <a:dgm id="{1C34A06C-BDC8-40BD-84C7-E017D2018AF2}"/>
                                            </p:graphicEl>
                                          </p:spTgt>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2">
                                            <p:graphicEl>
                                              <a:dgm id="{404C69B2-65A5-45A2-950F-7042FBF2692E}"/>
                                            </p:graphicEl>
                                          </p:spTgt>
                                        </p:tgtEl>
                                        <p:attrNameLst>
                                          <p:attrName>style.visibility</p:attrName>
                                        </p:attrNameLst>
                                      </p:cBhvr>
                                      <p:to>
                                        <p:strVal val="visible"/>
                                      </p:to>
                                    </p:set>
                                    <p:animEffect transition="in" filter="circle(in)">
                                      <p:cBhvr>
                                        <p:cTn id="23" dur="2000"/>
                                        <p:tgtEl>
                                          <p:spTgt spid="12">
                                            <p:graphicEl>
                                              <a:dgm id="{404C69B2-65A5-45A2-950F-7042FBF2692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2">
                                            <p:graphicEl>
                                              <a:dgm id="{D8F2DC7B-BAAB-4ECB-B013-4670FF88ED93}"/>
                                            </p:graphicEl>
                                          </p:spTgt>
                                        </p:tgtEl>
                                        <p:attrNameLst>
                                          <p:attrName>style.visibility</p:attrName>
                                        </p:attrNameLst>
                                      </p:cBhvr>
                                      <p:to>
                                        <p:strVal val="visible"/>
                                      </p:to>
                                    </p:set>
                                    <p:animEffect transition="in" filter="circle(in)">
                                      <p:cBhvr>
                                        <p:cTn id="28" dur="2000"/>
                                        <p:tgtEl>
                                          <p:spTgt spid="12">
                                            <p:graphicEl>
                                              <a:dgm id="{D8F2DC7B-BAAB-4ECB-B013-4670FF88ED93}"/>
                                            </p:graphic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2">
                                            <p:graphicEl>
                                              <a:dgm id="{EC415164-48EA-4868-A3E7-7208C84F2698}"/>
                                            </p:graphicEl>
                                          </p:spTgt>
                                        </p:tgtEl>
                                        <p:attrNameLst>
                                          <p:attrName>style.visibility</p:attrName>
                                        </p:attrNameLst>
                                      </p:cBhvr>
                                      <p:to>
                                        <p:strVal val="visible"/>
                                      </p:to>
                                    </p:set>
                                    <p:animEffect transition="in" filter="circle(in)">
                                      <p:cBhvr>
                                        <p:cTn id="31" dur="2000"/>
                                        <p:tgtEl>
                                          <p:spTgt spid="12">
                                            <p:graphicEl>
                                              <a:dgm id="{EC415164-48EA-4868-A3E7-7208C84F269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D745CA-C0E7-2B4D-6FC4-D36F3C27896D}"/>
              </a:ext>
            </a:extLst>
          </p:cNvPr>
          <p:cNvSpPr>
            <a:spLocks noGrp="1"/>
          </p:cNvSpPr>
          <p:nvPr>
            <p:ph type="title"/>
          </p:nvPr>
        </p:nvSpPr>
        <p:spPr/>
        <p:txBody>
          <a:bodyPr>
            <a:normAutofit fontScale="90000"/>
          </a:bodyPr>
          <a:lstStyle/>
          <a:p>
            <a:r>
              <a:rPr lang="tr-TR" sz="4000" dirty="0"/>
              <a:t>ÖNERİLEN ÇÖZÜM YÖNTEMİ</a:t>
            </a:r>
            <a:br>
              <a:rPr lang="tr-TR" sz="2400" dirty="0"/>
            </a:br>
            <a:br>
              <a:rPr lang="tr-TR" sz="2800" dirty="0"/>
            </a:br>
            <a:r>
              <a:rPr lang="tr-TR" sz="3600" dirty="0"/>
              <a:t>MOORA ALGORİTMASI</a:t>
            </a:r>
            <a:br>
              <a:rPr lang="tr-TR" sz="2400" dirty="0"/>
            </a:br>
            <a:endParaRPr lang="tr-TR" dirty="0"/>
          </a:p>
        </p:txBody>
      </p:sp>
      <p:graphicFrame>
        <p:nvGraphicFramePr>
          <p:cNvPr id="4" name="İçerik Yer Tutucusu 3">
            <a:extLst>
              <a:ext uri="{FF2B5EF4-FFF2-40B4-BE49-F238E27FC236}">
                <a16:creationId xmlns:a16="http://schemas.microsoft.com/office/drawing/2014/main" id="{BE13F411-A12C-9C0B-D248-ED26447B176C}"/>
              </a:ext>
            </a:extLst>
          </p:cNvPr>
          <p:cNvGraphicFramePr>
            <a:graphicFrameLocks noGrp="1"/>
          </p:cNvGraphicFramePr>
          <p:nvPr>
            <p:ph idx="1"/>
          </p:nvPr>
        </p:nvGraphicFramePr>
        <p:xfrm>
          <a:off x="636104" y="3202228"/>
          <a:ext cx="11290853" cy="3516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etin kutusu 4">
            <a:extLst>
              <a:ext uri="{FF2B5EF4-FFF2-40B4-BE49-F238E27FC236}">
                <a16:creationId xmlns:a16="http://schemas.microsoft.com/office/drawing/2014/main" id="{BB5F3320-A067-EB98-9B4D-E42B764E8518}"/>
              </a:ext>
            </a:extLst>
          </p:cNvPr>
          <p:cNvSpPr txBox="1"/>
          <p:nvPr/>
        </p:nvSpPr>
        <p:spPr>
          <a:xfrm>
            <a:off x="636104" y="2078411"/>
            <a:ext cx="11064283"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500" b="0" i="0" u="none" strike="noStrike" kern="1200" cap="none" spc="0" normalizeH="0" baseline="0" noProof="0" dirty="0">
                <a:ln>
                  <a:noFill/>
                </a:ln>
                <a:solidFill>
                  <a:srgbClr val="000000"/>
                </a:solidFill>
                <a:effectLst/>
                <a:uLnTx/>
                <a:uFillTx/>
                <a:latin typeface="Neue Haas Grotesk Text Pro"/>
                <a:ea typeface="+mn-ea"/>
                <a:cs typeface="+mn-cs"/>
              </a:rPr>
              <a:t>MOORA (Multi-</a:t>
            </a:r>
            <a:r>
              <a:rPr kumimoji="0" lang="tr-TR" sz="1500" b="0" i="0" u="none" strike="noStrike" kern="1200" cap="none" spc="0" normalizeH="0" baseline="0" noProof="0" dirty="0" err="1">
                <a:ln>
                  <a:noFill/>
                </a:ln>
                <a:solidFill>
                  <a:srgbClr val="000000"/>
                </a:solidFill>
                <a:effectLst/>
                <a:uLnTx/>
                <a:uFillTx/>
                <a:latin typeface="Neue Haas Grotesk Text Pro"/>
                <a:ea typeface="+mn-ea"/>
                <a:cs typeface="+mn-cs"/>
              </a:rPr>
              <a:t>Objective</a:t>
            </a:r>
            <a:r>
              <a:rPr kumimoji="0" lang="tr-TR" sz="1500" b="0" i="0" u="none" strike="noStrike" kern="1200" cap="none" spc="0" normalizeH="0" baseline="0" noProof="0" dirty="0">
                <a:ln>
                  <a:noFill/>
                </a:ln>
                <a:solidFill>
                  <a:srgbClr val="000000"/>
                </a:solidFill>
                <a:effectLst/>
                <a:uLnTx/>
                <a:uFillTx/>
                <a:latin typeface="Neue Haas Grotesk Text Pro"/>
                <a:ea typeface="+mn-ea"/>
                <a:cs typeface="+mn-cs"/>
              </a:rPr>
              <a:t> </a:t>
            </a:r>
            <a:r>
              <a:rPr kumimoji="0" lang="tr-TR" sz="1500" b="0" i="0" u="none" strike="noStrike" kern="1200" cap="none" spc="0" normalizeH="0" baseline="0" noProof="0" dirty="0" err="1">
                <a:ln>
                  <a:noFill/>
                </a:ln>
                <a:solidFill>
                  <a:srgbClr val="000000"/>
                </a:solidFill>
                <a:effectLst/>
                <a:uLnTx/>
                <a:uFillTx/>
                <a:latin typeface="Neue Haas Grotesk Text Pro"/>
                <a:ea typeface="+mn-ea"/>
                <a:cs typeface="+mn-cs"/>
              </a:rPr>
              <a:t>Optimization</a:t>
            </a:r>
            <a:r>
              <a:rPr kumimoji="0" lang="tr-TR" sz="1500" b="0" i="0" u="none" strike="noStrike" kern="1200" cap="none" spc="0" normalizeH="0" baseline="0" noProof="0" dirty="0">
                <a:ln>
                  <a:noFill/>
                </a:ln>
                <a:solidFill>
                  <a:srgbClr val="000000"/>
                </a:solidFill>
                <a:effectLst/>
                <a:uLnTx/>
                <a:uFillTx/>
                <a:latin typeface="Neue Haas Grotesk Text Pro"/>
                <a:ea typeface="+mn-ea"/>
                <a:cs typeface="+mn-cs"/>
              </a:rPr>
              <a:t> on </a:t>
            </a:r>
            <a:r>
              <a:rPr kumimoji="0" lang="tr-TR" sz="1500" b="0" i="0" u="none" strike="noStrike" kern="1200" cap="none" spc="0" normalizeH="0" baseline="0" noProof="0" dirty="0" err="1">
                <a:ln>
                  <a:noFill/>
                </a:ln>
                <a:solidFill>
                  <a:srgbClr val="000000"/>
                </a:solidFill>
                <a:effectLst/>
                <a:uLnTx/>
                <a:uFillTx/>
                <a:latin typeface="Neue Haas Grotesk Text Pro"/>
                <a:ea typeface="+mn-ea"/>
                <a:cs typeface="+mn-cs"/>
              </a:rPr>
              <a:t>the</a:t>
            </a:r>
            <a:r>
              <a:rPr kumimoji="0" lang="tr-TR" sz="1500" b="0" i="0" u="none" strike="noStrike" kern="1200" cap="none" spc="0" normalizeH="0" baseline="0" noProof="0" dirty="0">
                <a:ln>
                  <a:noFill/>
                </a:ln>
                <a:solidFill>
                  <a:srgbClr val="000000"/>
                </a:solidFill>
                <a:effectLst/>
                <a:uLnTx/>
                <a:uFillTx/>
                <a:latin typeface="Neue Haas Grotesk Text Pro"/>
                <a:ea typeface="+mn-ea"/>
                <a:cs typeface="+mn-cs"/>
              </a:rPr>
              <a:t> </a:t>
            </a:r>
            <a:r>
              <a:rPr kumimoji="0" lang="tr-TR" sz="1500" b="0" i="0" u="none" strike="noStrike" kern="1200" cap="none" spc="0" normalizeH="0" baseline="0" noProof="0" dirty="0" err="1">
                <a:ln>
                  <a:noFill/>
                </a:ln>
                <a:solidFill>
                  <a:srgbClr val="000000"/>
                </a:solidFill>
                <a:effectLst/>
                <a:uLnTx/>
                <a:uFillTx/>
                <a:latin typeface="Neue Haas Grotesk Text Pro"/>
                <a:ea typeface="+mn-ea"/>
                <a:cs typeface="+mn-cs"/>
              </a:rPr>
              <a:t>basis</a:t>
            </a:r>
            <a:r>
              <a:rPr kumimoji="0" lang="tr-TR" sz="1500" b="0" i="0" u="none" strike="noStrike" kern="1200" cap="none" spc="0" normalizeH="0" baseline="0" noProof="0" dirty="0">
                <a:ln>
                  <a:noFill/>
                </a:ln>
                <a:solidFill>
                  <a:srgbClr val="000000"/>
                </a:solidFill>
                <a:effectLst/>
                <a:uLnTx/>
                <a:uFillTx/>
                <a:latin typeface="Neue Haas Grotesk Text Pro"/>
                <a:ea typeface="+mn-ea"/>
                <a:cs typeface="+mn-cs"/>
              </a:rPr>
              <a:t> of </a:t>
            </a:r>
            <a:r>
              <a:rPr kumimoji="0" lang="tr-TR" sz="1500" b="0" i="0" u="none" strike="noStrike" kern="1200" cap="none" spc="0" normalizeH="0" baseline="0" noProof="0" dirty="0" err="1">
                <a:ln>
                  <a:noFill/>
                </a:ln>
                <a:solidFill>
                  <a:srgbClr val="000000"/>
                </a:solidFill>
                <a:effectLst/>
                <a:uLnTx/>
                <a:uFillTx/>
                <a:latin typeface="Neue Haas Grotesk Text Pro"/>
                <a:ea typeface="+mn-ea"/>
                <a:cs typeface="+mn-cs"/>
              </a:rPr>
              <a:t>Ratio</a:t>
            </a:r>
            <a:r>
              <a:rPr kumimoji="0" lang="tr-TR" sz="1500" b="0" i="0" u="none" strike="noStrike" kern="1200" cap="none" spc="0" normalizeH="0" baseline="0" noProof="0" dirty="0">
                <a:ln>
                  <a:noFill/>
                </a:ln>
                <a:solidFill>
                  <a:srgbClr val="000000"/>
                </a:solidFill>
                <a:effectLst/>
                <a:uLnTx/>
                <a:uFillTx/>
                <a:latin typeface="Neue Haas Grotesk Text Pro"/>
                <a:ea typeface="+mn-ea"/>
                <a:cs typeface="+mn-cs"/>
              </a:rPr>
              <a:t> Analysis) algoritması, birden fazla kriteri değerlendirerek en uygun alternatifi belirlemek için kullanılan bir yöntemdir. Bu çalışmada, tedarikçilerin zamanında teslim oranı, maliyet ve doğruluk gibi performans kriterlerini değerlendirerek en uygun tedarikçiyi seçmek amacıyla uygulanmıştır.</a:t>
            </a:r>
          </a:p>
        </p:txBody>
      </p:sp>
    </p:spTree>
    <p:extLst>
      <p:ext uri="{BB962C8B-B14F-4D97-AF65-F5344CB8AC3E}">
        <p14:creationId xmlns:p14="http://schemas.microsoft.com/office/powerpoint/2010/main" val="78292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5761987-3189-4683-BE0B-9ECDCEC7A995}"/>
                                            </p:graphicEl>
                                          </p:spTgt>
                                        </p:tgtEl>
                                        <p:attrNameLst>
                                          <p:attrName>style.visibility</p:attrName>
                                        </p:attrNameLst>
                                      </p:cBhvr>
                                      <p:to>
                                        <p:strVal val="visible"/>
                                      </p:to>
                                    </p:set>
                                    <p:animEffect transition="in" filter="fade">
                                      <p:cBhvr>
                                        <p:cTn id="7" dur="500"/>
                                        <p:tgtEl>
                                          <p:spTgt spid="4">
                                            <p:graphicEl>
                                              <a:dgm id="{25761987-3189-4683-BE0B-9ECDCEC7A99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D34286F-F2A0-45BD-878F-7521CCF1EB79}"/>
                                            </p:graphicEl>
                                          </p:spTgt>
                                        </p:tgtEl>
                                        <p:attrNameLst>
                                          <p:attrName>style.visibility</p:attrName>
                                        </p:attrNameLst>
                                      </p:cBhvr>
                                      <p:to>
                                        <p:strVal val="visible"/>
                                      </p:to>
                                    </p:set>
                                    <p:animEffect transition="in" filter="fade">
                                      <p:cBhvr>
                                        <p:cTn id="12" dur="500"/>
                                        <p:tgtEl>
                                          <p:spTgt spid="4">
                                            <p:graphicEl>
                                              <a:dgm id="{3D34286F-F2A0-45BD-878F-7521CCF1EB7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FCFBF0F2-9674-4870-AA84-832BF2E72B4D}"/>
                                            </p:graphicEl>
                                          </p:spTgt>
                                        </p:tgtEl>
                                        <p:attrNameLst>
                                          <p:attrName>style.visibility</p:attrName>
                                        </p:attrNameLst>
                                      </p:cBhvr>
                                      <p:to>
                                        <p:strVal val="visible"/>
                                      </p:to>
                                    </p:set>
                                    <p:animEffect transition="in" filter="fade">
                                      <p:cBhvr>
                                        <p:cTn id="17" dur="500"/>
                                        <p:tgtEl>
                                          <p:spTgt spid="4">
                                            <p:graphicEl>
                                              <a:dgm id="{FCFBF0F2-9674-4870-AA84-832BF2E72B4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7E3B978D-1D65-46DA-BC09-C69116B0F38B}"/>
                                            </p:graphicEl>
                                          </p:spTgt>
                                        </p:tgtEl>
                                        <p:attrNameLst>
                                          <p:attrName>style.visibility</p:attrName>
                                        </p:attrNameLst>
                                      </p:cBhvr>
                                      <p:to>
                                        <p:strVal val="visible"/>
                                      </p:to>
                                    </p:set>
                                    <p:animEffect transition="in" filter="fade">
                                      <p:cBhvr>
                                        <p:cTn id="22" dur="500"/>
                                        <p:tgtEl>
                                          <p:spTgt spid="4">
                                            <p:graphicEl>
                                              <a:dgm id="{7E3B978D-1D65-46DA-BC09-C69116B0F38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124D8271-F58E-4C4D-8236-79CD96E61224}"/>
                                            </p:graphicEl>
                                          </p:spTgt>
                                        </p:tgtEl>
                                        <p:attrNameLst>
                                          <p:attrName>style.visibility</p:attrName>
                                        </p:attrNameLst>
                                      </p:cBhvr>
                                      <p:to>
                                        <p:strVal val="visible"/>
                                      </p:to>
                                    </p:set>
                                    <p:animEffect transition="in" filter="fade">
                                      <p:cBhvr>
                                        <p:cTn id="27" dur="500"/>
                                        <p:tgtEl>
                                          <p:spTgt spid="4">
                                            <p:graphicEl>
                                              <a:dgm id="{124D8271-F58E-4C4D-8236-79CD96E6122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885E88AF-FA62-48F8-9FC7-EEBA1168270D}"/>
                                            </p:graphicEl>
                                          </p:spTgt>
                                        </p:tgtEl>
                                        <p:attrNameLst>
                                          <p:attrName>style.visibility</p:attrName>
                                        </p:attrNameLst>
                                      </p:cBhvr>
                                      <p:to>
                                        <p:strVal val="visible"/>
                                      </p:to>
                                    </p:set>
                                    <p:animEffect transition="in" filter="fade">
                                      <p:cBhvr>
                                        <p:cTn id="32" dur="500"/>
                                        <p:tgtEl>
                                          <p:spTgt spid="4">
                                            <p:graphicEl>
                                              <a:dgm id="{885E88AF-FA62-48F8-9FC7-EEBA1168270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01A232D4-6202-4877-B7D7-F2AFF0305D8B}"/>
                                            </p:graphicEl>
                                          </p:spTgt>
                                        </p:tgtEl>
                                        <p:attrNameLst>
                                          <p:attrName>style.visibility</p:attrName>
                                        </p:attrNameLst>
                                      </p:cBhvr>
                                      <p:to>
                                        <p:strVal val="visible"/>
                                      </p:to>
                                    </p:set>
                                    <p:animEffect transition="in" filter="fade">
                                      <p:cBhvr>
                                        <p:cTn id="37" dur="500"/>
                                        <p:tgtEl>
                                          <p:spTgt spid="4">
                                            <p:graphicEl>
                                              <a:dgm id="{01A232D4-6202-4877-B7D7-F2AFF0305D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BBAFE5B6-5FEF-4D0B-ACE3-AD56553AB0AF}"/>
                                            </p:graphicEl>
                                          </p:spTgt>
                                        </p:tgtEl>
                                        <p:attrNameLst>
                                          <p:attrName>style.visibility</p:attrName>
                                        </p:attrNameLst>
                                      </p:cBhvr>
                                      <p:to>
                                        <p:strVal val="visible"/>
                                      </p:to>
                                    </p:set>
                                    <p:animEffect transition="in" filter="fade">
                                      <p:cBhvr>
                                        <p:cTn id="42" dur="500"/>
                                        <p:tgtEl>
                                          <p:spTgt spid="4">
                                            <p:graphicEl>
                                              <a:dgm id="{BBAFE5B6-5FEF-4D0B-ACE3-AD56553AB0A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14379CC9-E841-4EE8-83F0-A8E84A6A51CD}"/>
                                            </p:graphicEl>
                                          </p:spTgt>
                                        </p:tgtEl>
                                        <p:attrNameLst>
                                          <p:attrName>style.visibility</p:attrName>
                                        </p:attrNameLst>
                                      </p:cBhvr>
                                      <p:to>
                                        <p:strVal val="visible"/>
                                      </p:to>
                                    </p:set>
                                    <p:animEffect transition="in" filter="fade">
                                      <p:cBhvr>
                                        <p:cTn id="47" dur="500"/>
                                        <p:tgtEl>
                                          <p:spTgt spid="4">
                                            <p:graphicEl>
                                              <a:dgm id="{14379CC9-E841-4EE8-83F0-A8E84A6A51C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5E0E048A-7AC5-4FE8-BF28-629590761C81}"/>
                                            </p:graphicEl>
                                          </p:spTgt>
                                        </p:tgtEl>
                                        <p:attrNameLst>
                                          <p:attrName>style.visibility</p:attrName>
                                        </p:attrNameLst>
                                      </p:cBhvr>
                                      <p:to>
                                        <p:strVal val="visible"/>
                                      </p:to>
                                    </p:set>
                                    <p:animEffect transition="in" filter="fade">
                                      <p:cBhvr>
                                        <p:cTn id="52" dur="500"/>
                                        <p:tgtEl>
                                          <p:spTgt spid="4">
                                            <p:graphicEl>
                                              <a:dgm id="{5E0E048A-7AC5-4FE8-BF28-629590761C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BAAAA2-1AF5-A35E-5A7F-342BE1294389}"/>
              </a:ext>
            </a:extLst>
          </p:cNvPr>
          <p:cNvSpPr>
            <a:spLocks noGrp="1"/>
          </p:cNvSpPr>
          <p:nvPr>
            <p:ph type="title"/>
          </p:nvPr>
        </p:nvSpPr>
        <p:spPr/>
        <p:txBody>
          <a:bodyPr>
            <a:normAutofit fontScale="90000"/>
          </a:bodyPr>
          <a:lstStyle/>
          <a:p>
            <a:r>
              <a:rPr lang="tr-TR" sz="4000" dirty="0"/>
              <a:t>ÖNERİLEN ÇÖZÜM YÖNTEMİ</a:t>
            </a:r>
            <a:br>
              <a:rPr lang="tr-TR" sz="2800" dirty="0"/>
            </a:br>
            <a:br>
              <a:rPr lang="tr-TR" sz="3200" dirty="0"/>
            </a:br>
            <a:r>
              <a:rPr lang="tr-TR" sz="3200" dirty="0"/>
              <a:t>MOORA ALGORİTMASI</a:t>
            </a:r>
            <a:endParaRPr lang="tr-TR" dirty="0"/>
          </a:p>
        </p:txBody>
      </p:sp>
      <p:sp>
        <p:nvSpPr>
          <p:cNvPr id="3" name="İçerik Yer Tutucusu 2">
            <a:extLst>
              <a:ext uri="{FF2B5EF4-FFF2-40B4-BE49-F238E27FC236}">
                <a16:creationId xmlns:a16="http://schemas.microsoft.com/office/drawing/2014/main" id="{B6CA6A71-6BF7-B17C-1CF6-52ECDFA93ABF}"/>
              </a:ext>
            </a:extLst>
          </p:cNvPr>
          <p:cNvSpPr>
            <a:spLocks noGrp="1"/>
          </p:cNvSpPr>
          <p:nvPr>
            <p:ph idx="1"/>
          </p:nvPr>
        </p:nvSpPr>
        <p:spPr>
          <a:xfrm>
            <a:off x="1115568" y="2143432"/>
            <a:ext cx="10168128" cy="4028768"/>
          </a:xfrm>
        </p:spPr>
        <p:txBody>
          <a:bodyPr/>
          <a:lstStyle/>
          <a:p>
            <a:pPr marL="0" indent="0">
              <a:buNone/>
            </a:pPr>
            <a:r>
              <a:rPr lang="tr-TR" dirty="0"/>
              <a:t>MOORA Algoritmasının Matematiksel Formülü:</a:t>
            </a:r>
          </a:p>
          <a:p>
            <a:endParaRPr lang="tr-TR" dirty="0"/>
          </a:p>
          <a:p>
            <a:endParaRPr lang="tr-TR" dirty="0"/>
          </a:p>
          <a:p>
            <a:endParaRPr lang="tr-TR" dirty="0"/>
          </a:p>
          <a:p>
            <a:pPr marL="0" indent="0">
              <a:buNone/>
            </a:pPr>
            <a:endParaRPr lang="tr-TR" dirty="0"/>
          </a:p>
          <a:p>
            <a:endParaRPr lang="tr-TR" dirty="0"/>
          </a:p>
        </p:txBody>
      </p:sp>
      <mc:AlternateContent xmlns:mc="http://schemas.openxmlformats.org/markup-compatibility/2006" xmlns:a14="http://schemas.microsoft.com/office/drawing/2010/main">
        <mc:Choice Requires="a14">
          <p:sp>
            <p:nvSpPr>
              <p:cNvPr id="5" name="Dikdörtgen 4">
                <a:extLst>
                  <a:ext uri="{FF2B5EF4-FFF2-40B4-BE49-F238E27FC236}">
                    <a16:creationId xmlns:a16="http://schemas.microsoft.com/office/drawing/2014/main" id="{F6BB2323-CFB8-3575-DD74-80AE564E8CF2}"/>
                  </a:ext>
                </a:extLst>
              </p:cNvPr>
              <p:cNvSpPr/>
              <p:nvPr/>
            </p:nvSpPr>
            <p:spPr>
              <a:xfrm>
                <a:off x="2580968" y="3262638"/>
                <a:ext cx="7030064"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2000" dirty="0"/>
                  <a:t>Normalizasyon = </a:t>
                </a:r>
                <a14:m>
                  <m:oMath xmlns:m="http://schemas.openxmlformats.org/officeDocument/2006/math">
                    <m:sSub>
                      <m:sSubPr>
                        <m:ctrlPr>
                          <a:rPr lang="tr-TR" sz="2000" b="1" i="1" smtClean="0">
                            <a:effectLst/>
                            <a:latin typeface="Cambria Math" panose="02040503050406030204" pitchFamily="18" charset="0"/>
                            <a:ea typeface="Times New Roman" panose="02020603050405020304" pitchFamily="18" charset="0"/>
                          </a:rPr>
                        </m:ctrlPr>
                      </m:sSubPr>
                      <m:e>
                        <m:r>
                          <a:rPr lang="tr-TR" sz="2000" b="1" i="1">
                            <a:effectLst/>
                            <a:latin typeface="Cambria Math" panose="02040503050406030204" pitchFamily="18" charset="0"/>
                            <a:ea typeface="Times New Roman" panose="02020603050405020304" pitchFamily="18" charset="0"/>
                          </a:rPr>
                          <m:t>𝒀</m:t>
                        </m:r>
                      </m:e>
                      <m:sub>
                        <m:r>
                          <a:rPr lang="tr-TR" sz="2000" b="1" i="1">
                            <a:effectLst/>
                            <a:latin typeface="Cambria Math" panose="02040503050406030204" pitchFamily="18" charset="0"/>
                            <a:ea typeface="Times New Roman" panose="02020603050405020304" pitchFamily="18" charset="0"/>
                          </a:rPr>
                          <m:t>𝒊𝒋</m:t>
                        </m:r>
                      </m:sub>
                    </m:sSub>
                    <m:r>
                      <a:rPr lang="tr-TR" sz="2000" b="1" i="1">
                        <a:effectLst/>
                        <a:latin typeface="Cambria Math" panose="02040503050406030204" pitchFamily="18" charset="0"/>
                        <a:ea typeface="Times New Roman" panose="02020603050405020304" pitchFamily="18" charset="0"/>
                      </a:rPr>
                      <m:t>= </m:t>
                    </m:r>
                    <m:f>
                      <m:fPr>
                        <m:ctrlPr>
                          <a:rPr lang="tr-TR" sz="2000" b="1" i="1">
                            <a:effectLst/>
                            <a:latin typeface="Cambria Math" panose="02040503050406030204" pitchFamily="18" charset="0"/>
                            <a:ea typeface="Times New Roman" panose="02020603050405020304" pitchFamily="18" charset="0"/>
                          </a:rPr>
                        </m:ctrlPr>
                      </m:fPr>
                      <m:num>
                        <m:sSub>
                          <m:sSubPr>
                            <m:ctrlPr>
                              <a:rPr lang="tr-TR" sz="2000" b="1" i="1">
                                <a:effectLst/>
                                <a:latin typeface="Cambria Math" panose="02040503050406030204" pitchFamily="18" charset="0"/>
                                <a:ea typeface="Times New Roman" panose="02020603050405020304" pitchFamily="18" charset="0"/>
                              </a:rPr>
                            </m:ctrlPr>
                          </m:sSubPr>
                          <m:e>
                            <m:r>
                              <a:rPr lang="tr-TR" sz="2000" b="1" i="1">
                                <a:effectLst/>
                                <a:latin typeface="Cambria Math" panose="02040503050406030204" pitchFamily="18" charset="0"/>
                                <a:ea typeface="Times New Roman" panose="02020603050405020304" pitchFamily="18" charset="0"/>
                              </a:rPr>
                              <m:t>𝒙</m:t>
                            </m:r>
                          </m:e>
                          <m:sub>
                            <m:r>
                              <a:rPr lang="tr-TR" sz="2000" b="1" i="1">
                                <a:effectLst/>
                                <a:latin typeface="Cambria Math" panose="02040503050406030204" pitchFamily="18" charset="0"/>
                                <a:ea typeface="Times New Roman" panose="02020603050405020304" pitchFamily="18" charset="0"/>
                              </a:rPr>
                              <m:t>𝒊𝒋</m:t>
                            </m:r>
                          </m:sub>
                        </m:sSub>
                      </m:num>
                      <m:den>
                        <m:rad>
                          <m:radPr>
                            <m:degHide m:val="on"/>
                            <m:ctrlPr>
                              <a:rPr lang="tr-TR" sz="2000" b="1" i="1">
                                <a:effectLst/>
                                <a:latin typeface="Cambria Math" panose="02040503050406030204" pitchFamily="18" charset="0"/>
                                <a:ea typeface="Times New Roman" panose="02020603050405020304" pitchFamily="18" charset="0"/>
                              </a:rPr>
                            </m:ctrlPr>
                          </m:radPr>
                          <m:deg/>
                          <m:e>
                            <m:nary>
                              <m:naryPr>
                                <m:chr m:val="∑"/>
                                <m:limLoc m:val="undOvr"/>
                                <m:ctrlPr>
                                  <a:rPr lang="tr-TR" sz="2000" b="1" i="1">
                                    <a:effectLst/>
                                    <a:latin typeface="Cambria Math" panose="02040503050406030204" pitchFamily="18" charset="0"/>
                                    <a:ea typeface="Times New Roman" panose="02020603050405020304" pitchFamily="18" charset="0"/>
                                  </a:rPr>
                                </m:ctrlPr>
                              </m:naryPr>
                              <m:sub>
                                <m:r>
                                  <a:rPr lang="tr-TR" sz="2000" b="1" i="1">
                                    <a:effectLst/>
                                    <a:latin typeface="Cambria Math" panose="02040503050406030204" pitchFamily="18" charset="0"/>
                                    <a:ea typeface="Times New Roman" panose="02020603050405020304" pitchFamily="18" charset="0"/>
                                  </a:rPr>
                                  <m:t>𝒊</m:t>
                                </m:r>
                                <m:r>
                                  <a:rPr lang="tr-TR" sz="2000" b="1" i="1">
                                    <a:effectLst/>
                                    <a:latin typeface="Cambria Math" panose="02040503050406030204" pitchFamily="18" charset="0"/>
                                    <a:ea typeface="Times New Roman" panose="02020603050405020304" pitchFamily="18" charset="0"/>
                                  </a:rPr>
                                  <m:t>=</m:t>
                                </m:r>
                                <m:r>
                                  <a:rPr lang="tr-TR" sz="2000" b="1" i="1">
                                    <a:effectLst/>
                                    <a:latin typeface="Cambria Math" panose="02040503050406030204" pitchFamily="18" charset="0"/>
                                    <a:ea typeface="Times New Roman" panose="02020603050405020304" pitchFamily="18" charset="0"/>
                                  </a:rPr>
                                  <m:t>𝟏</m:t>
                                </m:r>
                              </m:sub>
                              <m:sup>
                                <m:r>
                                  <a:rPr lang="tr-TR" sz="2000" b="1" i="1">
                                    <a:effectLst/>
                                    <a:latin typeface="Cambria Math" panose="02040503050406030204" pitchFamily="18" charset="0"/>
                                    <a:ea typeface="Times New Roman" panose="02020603050405020304" pitchFamily="18" charset="0"/>
                                  </a:rPr>
                                  <m:t>𝒎</m:t>
                                </m:r>
                              </m:sup>
                              <m:e>
                                <m:sSubSup>
                                  <m:sSubSupPr>
                                    <m:ctrlPr>
                                      <a:rPr lang="tr-TR" sz="2000" b="1" i="1">
                                        <a:effectLst/>
                                        <a:latin typeface="Cambria Math" panose="02040503050406030204" pitchFamily="18" charset="0"/>
                                        <a:ea typeface="Times New Roman" panose="02020603050405020304" pitchFamily="18" charset="0"/>
                                      </a:rPr>
                                    </m:ctrlPr>
                                  </m:sSubSupPr>
                                  <m:e>
                                    <m:r>
                                      <a:rPr lang="tr-TR" sz="2000" b="1" i="1">
                                        <a:effectLst/>
                                        <a:latin typeface="Cambria Math" panose="02040503050406030204" pitchFamily="18" charset="0"/>
                                        <a:ea typeface="Times New Roman" panose="02020603050405020304" pitchFamily="18" charset="0"/>
                                      </a:rPr>
                                      <m:t>𝒙</m:t>
                                    </m:r>
                                  </m:e>
                                  <m:sub>
                                    <m:r>
                                      <a:rPr lang="tr-TR" sz="2000" b="1" i="1">
                                        <a:effectLst/>
                                        <a:latin typeface="Cambria Math" panose="02040503050406030204" pitchFamily="18" charset="0"/>
                                        <a:ea typeface="Times New Roman" panose="02020603050405020304" pitchFamily="18" charset="0"/>
                                      </a:rPr>
                                      <m:t>𝒊𝒋</m:t>
                                    </m:r>
                                  </m:sub>
                                  <m:sup>
                                    <m:r>
                                      <a:rPr lang="tr-TR" sz="2000" b="1" i="1">
                                        <a:effectLst/>
                                        <a:latin typeface="Cambria Math" panose="02040503050406030204" pitchFamily="18" charset="0"/>
                                        <a:ea typeface="Times New Roman" panose="02020603050405020304" pitchFamily="18" charset="0"/>
                                      </a:rPr>
                                      <m:t>𝟐</m:t>
                                    </m:r>
                                  </m:sup>
                                </m:sSubSup>
                              </m:e>
                            </m:nary>
                          </m:e>
                        </m:rad>
                      </m:den>
                    </m:f>
                  </m:oMath>
                </a14:m>
                <a:endParaRPr lang="tr-TR" sz="2000" dirty="0"/>
              </a:p>
            </p:txBody>
          </p:sp>
        </mc:Choice>
        <mc:Fallback xmlns="">
          <p:sp>
            <p:nvSpPr>
              <p:cNvPr id="5" name="Dikdörtgen 4">
                <a:extLst>
                  <a:ext uri="{FF2B5EF4-FFF2-40B4-BE49-F238E27FC236}">
                    <a16:creationId xmlns:a16="http://schemas.microsoft.com/office/drawing/2014/main" id="{F6BB2323-CFB8-3575-DD74-80AE564E8CF2}"/>
                  </a:ext>
                </a:extLst>
              </p:cNvPr>
              <p:cNvSpPr>
                <a:spLocks noRot="1" noChangeAspect="1" noMove="1" noResize="1" noEditPoints="1" noAdjustHandles="1" noChangeArrowheads="1" noChangeShapeType="1" noTextEdit="1"/>
              </p:cNvSpPr>
              <p:nvPr/>
            </p:nvSpPr>
            <p:spPr>
              <a:xfrm>
                <a:off x="2580968" y="3262638"/>
                <a:ext cx="7030064" cy="1179576"/>
              </a:xfrm>
              <a:prstGeom prst="rect">
                <a:avLst/>
              </a:prstGeom>
              <a:blipFill>
                <a:blip r:embed="rId2"/>
                <a:stretch>
                  <a:fillRect b="-2091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Dikdörtgen 5">
                <a:extLst>
                  <a:ext uri="{FF2B5EF4-FFF2-40B4-BE49-F238E27FC236}">
                    <a16:creationId xmlns:a16="http://schemas.microsoft.com/office/drawing/2014/main" id="{C2AAAF63-0A99-048D-DF92-5BC79CE56959}"/>
                  </a:ext>
                </a:extLst>
              </p:cNvPr>
              <p:cNvSpPr/>
              <p:nvPr/>
            </p:nvSpPr>
            <p:spPr>
              <a:xfrm>
                <a:off x="2580968" y="5184648"/>
                <a:ext cx="7030064"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r-TR" dirty="0"/>
                  <a:t>     Skor Hesaplama=  </a:t>
                </a:r>
                <a14:m>
                  <m:oMath xmlns:m="http://schemas.openxmlformats.org/officeDocument/2006/math">
                    <m:nary>
                      <m:naryPr>
                        <m:chr m:val="∑"/>
                        <m:limLoc m:val="undOvr"/>
                        <m:subHide m:val="on"/>
                        <m:supHide m:val="on"/>
                        <m:ctrlPr>
                          <a:rPr lang="tr-TR" b="1" i="1" smtClean="0">
                            <a:effectLst/>
                            <a:latin typeface="Cambria Math" panose="02040503050406030204" pitchFamily="18" charset="0"/>
                            <a:ea typeface="Times New Roman" panose="02020603050405020304" pitchFamily="18" charset="0"/>
                          </a:rPr>
                        </m:ctrlPr>
                      </m:naryPr>
                      <m:sub/>
                      <m:sup/>
                      <m:e>
                        <m:r>
                          <a:rPr lang="tr-TR" b="1" i="0" smtClean="0">
                            <a:effectLst/>
                            <a:latin typeface="Cambria Math" panose="02040503050406030204" pitchFamily="18" charset="0"/>
                            <a:ea typeface="Times New Roman" panose="02020603050405020304" pitchFamily="18" charset="0"/>
                          </a:rPr>
                          <m:t>(</m:t>
                        </m:r>
                        <m:r>
                          <m:rPr>
                            <m:sty m:val="p"/>
                          </m:rPr>
                          <a:rPr lang="tr-TR" b="0" i="0" smtClean="0">
                            <a:effectLst/>
                            <a:latin typeface="Cambria Math" panose="02040503050406030204" pitchFamily="18" charset="0"/>
                            <a:ea typeface="Times New Roman" panose="02020603050405020304" pitchFamily="18" charset="0"/>
                          </a:rPr>
                          <m:t>Fayda</m:t>
                        </m:r>
                        <m:r>
                          <a:rPr lang="tr-TR" b="0" i="0" smtClean="0">
                            <a:effectLst/>
                            <a:latin typeface="Cambria Math" panose="02040503050406030204" pitchFamily="18" charset="0"/>
                            <a:ea typeface="Times New Roman" panose="02020603050405020304" pitchFamily="18" charset="0"/>
                          </a:rPr>
                          <m:t> </m:t>
                        </m:r>
                        <m:r>
                          <m:rPr>
                            <m:sty m:val="p"/>
                          </m:rPr>
                          <a:rPr lang="tr-TR" b="0" i="0" smtClean="0">
                            <a:effectLst/>
                            <a:latin typeface="Cambria Math" panose="02040503050406030204" pitchFamily="18" charset="0"/>
                            <a:ea typeface="Times New Roman" panose="02020603050405020304" pitchFamily="18" charset="0"/>
                          </a:rPr>
                          <m:t>Kriterleri</m:t>
                        </m:r>
                        <m:r>
                          <a:rPr lang="tr-TR" b="0" i="0" smtClean="0">
                            <a:effectLst/>
                            <a:latin typeface="Cambria Math" panose="02040503050406030204" pitchFamily="18" charset="0"/>
                            <a:ea typeface="Times New Roman" panose="02020603050405020304" pitchFamily="18" charset="0"/>
                          </a:rPr>
                          <m:t>)</m:t>
                        </m:r>
                      </m:e>
                    </m:nary>
                    <m:r>
                      <a:rPr lang="tr-TR" b="0" i="0" smtClean="0">
                        <a:effectLst/>
                        <a:latin typeface="Cambria Math" panose="02040503050406030204" pitchFamily="18" charset="0"/>
                        <a:ea typeface="Times New Roman" panose="02020603050405020304" pitchFamily="18" charset="0"/>
                      </a:rPr>
                      <m:t>− </m:t>
                    </m:r>
                    <m:nary>
                      <m:naryPr>
                        <m:chr m:val="∑"/>
                        <m:limLoc m:val="undOvr"/>
                        <m:subHide m:val="on"/>
                        <m:supHide m:val="on"/>
                        <m:ctrlPr>
                          <a:rPr lang="tr-TR" b="1" i="1">
                            <a:latin typeface="Cambria Math" panose="02040503050406030204" pitchFamily="18" charset="0"/>
                            <a:ea typeface="Times New Roman" panose="02020603050405020304" pitchFamily="18" charset="0"/>
                          </a:rPr>
                        </m:ctrlPr>
                      </m:naryPr>
                      <m:sub/>
                      <m:sup/>
                      <m:e>
                        <m:r>
                          <a:rPr lang="tr-TR" b="1" i="1" smtClean="0">
                            <a:latin typeface="Cambria Math" panose="02040503050406030204" pitchFamily="18" charset="0"/>
                            <a:ea typeface="Times New Roman" panose="02020603050405020304" pitchFamily="18" charset="0"/>
                          </a:rPr>
                          <m:t>(</m:t>
                        </m:r>
                        <m:r>
                          <m:rPr>
                            <m:sty m:val="p"/>
                          </m:rPr>
                          <a:rPr lang="tr-TR" b="0" i="0" smtClean="0">
                            <a:latin typeface="Cambria Math" panose="02040503050406030204" pitchFamily="18" charset="0"/>
                            <a:ea typeface="Times New Roman" panose="02020603050405020304" pitchFamily="18" charset="0"/>
                          </a:rPr>
                          <m:t>Maliyet</m:t>
                        </m:r>
                        <m:r>
                          <a:rPr lang="tr-TR" b="0" i="1" smtClean="0">
                            <a:latin typeface="Cambria Math" panose="02040503050406030204" pitchFamily="18" charset="0"/>
                            <a:ea typeface="Times New Roman" panose="02020603050405020304" pitchFamily="18" charset="0"/>
                          </a:rPr>
                          <m:t> </m:t>
                        </m:r>
                        <m:r>
                          <m:rPr>
                            <m:sty m:val="p"/>
                          </m:rPr>
                          <a:rPr lang="tr-TR" b="0" i="0" smtClean="0">
                            <a:latin typeface="Cambria Math" panose="02040503050406030204" pitchFamily="18" charset="0"/>
                            <a:ea typeface="Times New Roman" panose="02020603050405020304" pitchFamily="18" charset="0"/>
                          </a:rPr>
                          <m:t>Kriterleri</m:t>
                        </m:r>
                      </m:e>
                    </m:nary>
                  </m:oMath>
                </a14:m>
                <a:r>
                  <a:rPr lang="tr-TR" dirty="0"/>
                  <a:t>)</a:t>
                </a:r>
              </a:p>
            </p:txBody>
          </p:sp>
        </mc:Choice>
        <mc:Fallback xmlns="">
          <p:sp>
            <p:nvSpPr>
              <p:cNvPr id="6" name="Dikdörtgen 5">
                <a:extLst>
                  <a:ext uri="{FF2B5EF4-FFF2-40B4-BE49-F238E27FC236}">
                    <a16:creationId xmlns:a16="http://schemas.microsoft.com/office/drawing/2014/main" id="{C2AAAF63-0A99-048D-DF92-5BC79CE56959}"/>
                  </a:ext>
                </a:extLst>
              </p:cNvPr>
              <p:cNvSpPr>
                <a:spLocks noRot="1" noChangeAspect="1" noMove="1" noResize="1" noEditPoints="1" noAdjustHandles="1" noChangeArrowheads="1" noChangeShapeType="1" noTextEdit="1"/>
              </p:cNvSpPr>
              <p:nvPr/>
            </p:nvSpPr>
            <p:spPr>
              <a:xfrm>
                <a:off x="2580968" y="5184648"/>
                <a:ext cx="7030064" cy="1179576"/>
              </a:xfrm>
              <a:prstGeom prst="rect">
                <a:avLst/>
              </a:prstGeom>
              <a:blipFill>
                <a:blip r:embed="rId3"/>
                <a:stretch>
                  <a:fillRect t="-2564" b="-23590"/>
                </a:stretch>
              </a:blipFill>
            </p:spPr>
            <p:txBody>
              <a:bodyPr/>
              <a:lstStyle/>
              <a:p>
                <a:r>
                  <a:rPr lang="tr-TR">
                    <a:noFill/>
                  </a:rPr>
                  <a:t> </a:t>
                </a:r>
              </a:p>
            </p:txBody>
          </p:sp>
        </mc:Fallback>
      </mc:AlternateContent>
      <p:sp>
        <p:nvSpPr>
          <p:cNvPr id="7" name="Ok: Aşağı 6">
            <a:extLst>
              <a:ext uri="{FF2B5EF4-FFF2-40B4-BE49-F238E27FC236}">
                <a16:creationId xmlns:a16="http://schemas.microsoft.com/office/drawing/2014/main" id="{4DB2D147-4DF3-5640-4B5F-C7439B51D8BF}"/>
              </a:ext>
            </a:extLst>
          </p:cNvPr>
          <p:cNvSpPr/>
          <p:nvPr/>
        </p:nvSpPr>
        <p:spPr>
          <a:xfrm>
            <a:off x="5853684" y="4513547"/>
            <a:ext cx="484632" cy="5997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4893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DCEA2E-7C6B-43EE-175C-4515DAD26206}"/>
              </a:ext>
            </a:extLst>
          </p:cNvPr>
          <p:cNvSpPr>
            <a:spLocks noGrp="1"/>
          </p:cNvSpPr>
          <p:nvPr>
            <p:ph type="title"/>
          </p:nvPr>
        </p:nvSpPr>
        <p:spPr/>
        <p:txBody>
          <a:bodyPr/>
          <a:lstStyle/>
          <a:p>
            <a:r>
              <a:rPr lang="tr-TR" dirty="0"/>
              <a:t>Organizasyon Şeması</a:t>
            </a:r>
          </a:p>
        </p:txBody>
      </p:sp>
      <p:pic>
        <p:nvPicPr>
          <p:cNvPr id="5" name="İçerik Yer Tutucusu 4" descr="metin, ekran görüntüsü, yazı tipi, dikdörtgen içeren bir resim&#10;&#10;Açıklama otomatik olarak oluşturuldu">
            <a:extLst>
              <a:ext uri="{FF2B5EF4-FFF2-40B4-BE49-F238E27FC236}">
                <a16:creationId xmlns:a16="http://schemas.microsoft.com/office/drawing/2014/main" id="{ADE014FD-BBBE-811E-E55C-AD8913E2AA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006" y="2330336"/>
            <a:ext cx="8027987" cy="2197328"/>
          </a:xfrm>
        </p:spPr>
      </p:pic>
      <p:sp>
        <p:nvSpPr>
          <p:cNvPr id="10" name="Metin kutusu 9">
            <a:extLst>
              <a:ext uri="{FF2B5EF4-FFF2-40B4-BE49-F238E27FC236}">
                <a16:creationId xmlns:a16="http://schemas.microsoft.com/office/drawing/2014/main" id="{F1C60DA3-936D-DCF2-3CB6-F095BB4D3989}"/>
              </a:ext>
            </a:extLst>
          </p:cNvPr>
          <p:cNvSpPr txBox="1"/>
          <p:nvPr/>
        </p:nvSpPr>
        <p:spPr>
          <a:xfrm>
            <a:off x="-1123713" y="5400855"/>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w="0"/>
                <a:solidFill>
                  <a:srgbClr val="000000"/>
                </a:solidFill>
                <a:effectLst/>
                <a:uLnTx/>
                <a:uFillTx/>
                <a:latin typeface="Neue Haas Grotesk Text Pro"/>
                <a:ea typeface="+mn-ea"/>
                <a:cs typeface="+mn-cs"/>
              </a:rPr>
              <a:t>         </a:t>
            </a:r>
            <a:r>
              <a:rPr kumimoji="0" lang="tr-TR" sz="1800" b="0" i="0" u="none" strike="noStrike" kern="1200" cap="none" spc="0" normalizeH="0" baseline="0" noProof="0" dirty="0">
                <a:ln w="0"/>
                <a:solidFill>
                  <a:srgbClr val="000000"/>
                </a:solidFill>
                <a:effectLst/>
                <a:uLnTx/>
                <a:uFillTx/>
                <a:latin typeface="Neue Haas Grotesk Text Pro"/>
                <a:ea typeface="+mn-ea"/>
                <a:cs typeface="Calibri" panose="020F0502020204030204" pitchFamily="34" charset="0"/>
              </a:rPr>
              <a:t>Dr. Öğr. Üyesi Pelin TOKTAŞ</a:t>
            </a:r>
          </a:p>
        </p:txBody>
      </p:sp>
      <p:sp>
        <p:nvSpPr>
          <p:cNvPr id="11" name="Metin kutusu 10">
            <a:extLst>
              <a:ext uri="{FF2B5EF4-FFF2-40B4-BE49-F238E27FC236}">
                <a16:creationId xmlns:a16="http://schemas.microsoft.com/office/drawing/2014/main" id="{060E933D-5A40-A7B0-C93B-D5FA6AF13D09}"/>
              </a:ext>
            </a:extLst>
          </p:cNvPr>
          <p:cNvSpPr txBox="1"/>
          <p:nvPr/>
        </p:nvSpPr>
        <p:spPr>
          <a:xfrm>
            <a:off x="-1196253" y="5779859"/>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w="0"/>
                <a:solidFill>
                  <a:srgbClr val="000000"/>
                </a:solidFill>
                <a:effectLst/>
                <a:uLnTx/>
                <a:uFillTx/>
                <a:latin typeface="Neue Haas Grotesk Text Pro"/>
                <a:ea typeface="+mn-ea"/>
                <a:cs typeface="Calibri" panose="020F0502020204030204" pitchFamily="34" charset="0"/>
              </a:rPr>
              <a:t>     Prof. Dr. İrem UÇAL SARI</a:t>
            </a:r>
          </a:p>
        </p:txBody>
      </p:sp>
      <p:sp>
        <p:nvSpPr>
          <p:cNvPr id="12" name="Metin kutusu 11">
            <a:extLst>
              <a:ext uri="{FF2B5EF4-FFF2-40B4-BE49-F238E27FC236}">
                <a16:creationId xmlns:a16="http://schemas.microsoft.com/office/drawing/2014/main" id="{E6920407-74A3-DA08-036E-4E85E914BDF3}"/>
              </a:ext>
            </a:extLst>
          </p:cNvPr>
          <p:cNvSpPr txBox="1"/>
          <p:nvPr/>
        </p:nvSpPr>
        <p:spPr>
          <a:xfrm>
            <a:off x="-1035222" y="4964213"/>
            <a:ext cx="6096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w="0"/>
                <a:solidFill>
                  <a:srgbClr val="F5A700"/>
                </a:solidFill>
                <a:effectLst>
                  <a:outerShdw blurRad="38100" dist="19050" dir="2700000" algn="tl" rotWithShape="0">
                    <a:srgbClr val="000000">
                      <a:alpha val="40000"/>
                    </a:srgbClr>
                  </a:outerShdw>
                </a:effectLst>
                <a:uLnTx/>
                <a:uFillTx/>
                <a:latin typeface="Neue Haas Grotesk Text Pro"/>
                <a:ea typeface="+mn-ea"/>
                <a:cs typeface="Calibri" panose="020F0502020204030204" pitchFamily="34" charset="0"/>
              </a:rPr>
              <a:t>Akademik Danışmanlar</a:t>
            </a:r>
          </a:p>
        </p:txBody>
      </p:sp>
      <p:sp>
        <p:nvSpPr>
          <p:cNvPr id="13" name="Metin kutusu 12">
            <a:extLst>
              <a:ext uri="{FF2B5EF4-FFF2-40B4-BE49-F238E27FC236}">
                <a16:creationId xmlns:a16="http://schemas.microsoft.com/office/drawing/2014/main" id="{5DFEA885-D090-60A5-2A09-8C90D8AEDD1D}"/>
              </a:ext>
            </a:extLst>
          </p:cNvPr>
          <p:cNvSpPr txBox="1"/>
          <p:nvPr/>
        </p:nvSpPr>
        <p:spPr>
          <a:xfrm>
            <a:off x="8423618" y="5129784"/>
            <a:ext cx="22829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a:noFill/>
                </a:ln>
                <a:solidFill>
                  <a:srgbClr val="F5A700"/>
                </a:solidFill>
                <a:effectLst>
                  <a:outerShdw blurRad="38100" dist="38100" dir="2700000" algn="tl">
                    <a:srgbClr val="000000">
                      <a:alpha val="43137"/>
                    </a:srgbClr>
                  </a:outerShdw>
                </a:effectLst>
                <a:uLnTx/>
                <a:uFillTx/>
                <a:latin typeface="Neue Haas Grotesk Text Pro"/>
                <a:ea typeface="+mn-ea"/>
                <a:cs typeface="Calibri" panose="020F0502020204030204" pitchFamily="34" charset="0"/>
              </a:rPr>
              <a:t>Sanayi Danışmanı</a:t>
            </a:r>
          </a:p>
        </p:txBody>
      </p:sp>
      <p:sp>
        <p:nvSpPr>
          <p:cNvPr id="14" name="Metin kutusu 13">
            <a:extLst>
              <a:ext uri="{FF2B5EF4-FFF2-40B4-BE49-F238E27FC236}">
                <a16:creationId xmlns:a16="http://schemas.microsoft.com/office/drawing/2014/main" id="{85BE0633-94C6-E7CA-7D1E-4C43927BA14F}"/>
              </a:ext>
            </a:extLst>
          </p:cNvPr>
          <p:cNvSpPr txBox="1"/>
          <p:nvPr/>
        </p:nvSpPr>
        <p:spPr>
          <a:xfrm>
            <a:off x="8423618" y="5555678"/>
            <a:ext cx="30332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Neue Haas Grotesk Text Pro"/>
                <a:ea typeface="+mn-ea"/>
                <a:cs typeface="+mn-cs"/>
              </a:rPr>
              <a:t>Ürün Lideri Sercan GÜZEL</a:t>
            </a:r>
          </a:p>
        </p:txBody>
      </p:sp>
    </p:spTree>
    <p:extLst>
      <p:ext uri="{BB962C8B-B14F-4D97-AF65-F5344CB8AC3E}">
        <p14:creationId xmlns:p14="http://schemas.microsoft.com/office/powerpoint/2010/main" val="228444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64CCA4-E278-47BB-5CD2-4C5687320E1F}"/>
              </a:ext>
            </a:extLst>
          </p:cNvPr>
          <p:cNvSpPr>
            <a:spLocks noGrp="1"/>
          </p:cNvSpPr>
          <p:nvPr>
            <p:ph type="title"/>
          </p:nvPr>
        </p:nvSpPr>
        <p:spPr/>
        <p:txBody>
          <a:bodyPr>
            <a:normAutofit fontScale="90000"/>
          </a:bodyPr>
          <a:lstStyle/>
          <a:p>
            <a:r>
              <a:rPr lang="tr-TR" dirty="0"/>
              <a:t>ÖNERİLEN ÇÖZÜM YÖNTEMLERİ</a:t>
            </a:r>
            <a:br>
              <a:rPr lang="tr-TR" dirty="0"/>
            </a:br>
            <a:br>
              <a:rPr lang="tr-TR" dirty="0"/>
            </a:br>
            <a:r>
              <a:rPr lang="tr-TR" sz="3600" dirty="0"/>
              <a:t>REGRESYON ANALİZİ</a:t>
            </a:r>
            <a:endParaRPr lang="tr-TR" dirty="0"/>
          </a:p>
        </p:txBody>
      </p:sp>
      <p:graphicFrame>
        <p:nvGraphicFramePr>
          <p:cNvPr id="4" name="İçerik Yer Tutucusu 3">
            <a:extLst>
              <a:ext uri="{FF2B5EF4-FFF2-40B4-BE49-F238E27FC236}">
                <a16:creationId xmlns:a16="http://schemas.microsoft.com/office/drawing/2014/main" id="{8143A771-1F42-1CD0-FA75-3D6B79D747CD}"/>
              </a:ext>
            </a:extLst>
          </p:cNvPr>
          <p:cNvGraphicFramePr>
            <a:graphicFrameLocks noGrp="1"/>
          </p:cNvGraphicFramePr>
          <p:nvPr>
            <p:ph idx="1"/>
            <p:extLst>
              <p:ext uri="{D42A27DB-BD31-4B8C-83A1-F6EECF244321}">
                <p14:modId xmlns:p14="http://schemas.microsoft.com/office/powerpoint/2010/main" val="1543664997"/>
              </p:ext>
            </p:extLst>
          </p:nvPr>
        </p:nvGraphicFramePr>
        <p:xfrm>
          <a:off x="402702" y="2136441"/>
          <a:ext cx="10880994" cy="4172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416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40B6A033-4887-4B68-A8CD-04017547E84C}"/>
                                            </p:graphicEl>
                                          </p:spTgt>
                                        </p:tgtEl>
                                        <p:attrNameLst>
                                          <p:attrName>style.visibility</p:attrName>
                                        </p:attrNameLst>
                                      </p:cBhvr>
                                      <p:to>
                                        <p:strVal val="visible"/>
                                      </p:to>
                                    </p:set>
                                    <p:animEffect transition="in" filter="fade">
                                      <p:cBhvr>
                                        <p:cTn id="7" dur="1000"/>
                                        <p:tgtEl>
                                          <p:spTgt spid="4">
                                            <p:graphicEl>
                                              <a:dgm id="{40B6A033-4887-4B68-A8CD-04017547E84C}"/>
                                            </p:graphicEl>
                                          </p:spTgt>
                                        </p:tgtEl>
                                      </p:cBhvr>
                                    </p:animEffect>
                                    <p:anim calcmode="lin" valueType="num">
                                      <p:cBhvr>
                                        <p:cTn id="8" dur="1000" fill="hold"/>
                                        <p:tgtEl>
                                          <p:spTgt spid="4">
                                            <p:graphicEl>
                                              <a:dgm id="{40B6A033-4887-4B68-A8CD-04017547E84C}"/>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40B6A033-4887-4B68-A8CD-04017547E84C}"/>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E35AEB19-1D12-4CD8-B050-DB04FA27F50F}"/>
                                            </p:graphicEl>
                                          </p:spTgt>
                                        </p:tgtEl>
                                        <p:attrNameLst>
                                          <p:attrName>style.visibility</p:attrName>
                                        </p:attrNameLst>
                                      </p:cBhvr>
                                      <p:to>
                                        <p:strVal val="visible"/>
                                      </p:to>
                                    </p:set>
                                    <p:animEffect transition="in" filter="fade">
                                      <p:cBhvr>
                                        <p:cTn id="14" dur="1000"/>
                                        <p:tgtEl>
                                          <p:spTgt spid="4">
                                            <p:graphicEl>
                                              <a:dgm id="{E35AEB19-1D12-4CD8-B050-DB04FA27F50F}"/>
                                            </p:graphicEl>
                                          </p:spTgt>
                                        </p:tgtEl>
                                      </p:cBhvr>
                                    </p:animEffect>
                                    <p:anim calcmode="lin" valueType="num">
                                      <p:cBhvr>
                                        <p:cTn id="15" dur="1000" fill="hold"/>
                                        <p:tgtEl>
                                          <p:spTgt spid="4">
                                            <p:graphicEl>
                                              <a:dgm id="{E35AEB19-1D12-4CD8-B050-DB04FA27F50F}"/>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E35AEB19-1D12-4CD8-B050-DB04FA27F50F}"/>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09E002BE-3EA0-4BFF-BDC1-7746D5B0108F}"/>
                                            </p:graphicEl>
                                          </p:spTgt>
                                        </p:tgtEl>
                                        <p:attrNameLst>
                                          <p:attrName>style.visibility</p:attrName>
                                        </p:attrNameLst>
                                      </p:cBhvr>
                                      <p:to>
                                        <p:strVal val="visible"/>
                                      </p:to>
                                    </p:set>
                                    <p:animEffect transition="in" filter="fade">
                                      <p:cBhvr>
                                        <p:cTn id="21" dur="1000"/>
                                        <p:tgtEl>
                                          <p:spTgt spid="4">
                                            <p:graphicEl>
                                              <a:dgm id="{09E002BE-3EA0-4BFF-BDC1-7746D5B0108F}"/>
                                            </p:graphicEl>
                                          </p:spTgt>
                                        </p:tgtEl>
                                      </p:cBhvr>
                                    </p:animEffect>
                                    <p:anim calcmode="lin" valueType="num">
                                      <p:cBhvr>
                                        <p:cTn id="22" dur="1000" fill="hold"/>
                                        <p:tgtEl>
                                          <p:spTgt spid="4">
                                            <p:graphicEl>
                                              <a:dgm id="{09E002BE-3EA0-4BFF-BDC1-7746D5B0108F}"/>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09E002BE-3EA0-4BFF-BDC1-7746D5B0108F}"/>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C0133274-1894-48A9-92D6-919DFAB77C52}"/>
                                            </p:graphicEl>
                                          </p:spTgt>
                                        </p:tgtEl>
                                        <p:attrNameLst>
                                          <p:attrName>style.visibility</p:attrName>
                                        </p:attrNameLst>
                                      </p:cBhvr>
                                      <p:to>
                                        <p:strVal val="visible"/>
                                      </p:to>
                                    </p:set>
                                    <p:animEffect transition="in" filter="fade">
                                      <p:cBhvr>
                                        <p:cTn id="28" dur="1000"/>
                                        <p:tgtEl>
                                          <p:spTgt spid="4">
                                            <p:graphicEl>
                                              <a:dgm id="{C0133274-1894-48A9-92D6-919DFAB77C52}"/>
                                            </p:graphicEl>
                                          </p:spTgt>
                                        </p:tgtEl>
                                      </p:cBhvr>
                                    </p:animEffect>
                                    <p:anim calcmode="lin" valueType="num">
                                      <p:cBhvr>
                                        <p:cTn id="29" dur="1000" fill="hold"/>
                                        <p:tgtEl>
                                          <p:spTgt spid="4">
                                            <p:graphicEl>
                                              <a:dgm id="{C0133274-1894-48A9-92D6-919DFAB77C52}"/>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C0133274-1894-48A9-92D6-919DFAB77C5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7367EF7B-E23D-409B-8E76-B291D6168DA6}"/>
                                            </p:graphicEl>
                                          </p:spTgt>
                                        </p:tgtEl>
                                        <p:attrNameLst>
                                          <p:attrName>style.visibility</p:attrName>
                                        </p:attrNameLst>
                                      </p:cBhvr>
                                      <p:to>
                                        <p:strVal val="visible"/>
                                      </p:to>
                                    </p:set>
                                    <p:animEffect transition="in" filter="fade">
                                      <p:cBhvr>
                                        <p:cTn id="35" dur="1000"/>
                                        <p:tgtEl>
                                          <p:spTgt spid="4">
                                            <p:graphicEl>
                                              <a:dgm id="{7367EF7B-E23D-409B-8E76-B291D6168DA6}"/>
                                            </p:graphicEl>
                                          </p:spTgt>
                                        </p:tgtEl>
                                      </p:cBhvr>
                                    </p:animEffect>
                                    <p:anim calcmode="lin" valueType="num">
                                      <p:cBhvr>
                                        <p:cTn id="36" dur="1000" fill="hold"/>
                                        <p:tgtEl>
                                          <p:spTgt spid="4">
                                            <p:graphicEl>
                                              <a:dgm id="{7367EF7B-E23D-409B-8E76-B291D6168DA6}"/>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7367EF7B-E23D-409B-8E76-B291D6168DA6}"/>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416AE849-15AE-4A6C-9971-E39AC9DE8202}"/>
                                            </p:graphicEl>
                                          </p:spTgt>
                                        </p:tgtEl>
                                        <p:attrNameLst>
                                          <p:attrName>style.visibility</p:attrName>
                                        </p:attrNameLst>
                                      </p:cBhvr>
                                      <p:to>
                                        <p:strVal val="visible"/>
                                      </p:to>
                                    </p:set>
                                    <p:animEffect transition="in" filter="fade">
                                      <p:cBhvr>
                                        <p:cTn id="42" dur="1000"/>
                                        <p:tgtEl>
                                          <p:spTgt spid="4">
                                            <p:graphicEl>
                                              <a:dgm id="{416AE849-15AE-4A6C-9971-E39AC9DE8202}"/>
                                            </p:graphicEl>
                                          </p:spTgt>
                                        </p:tgtEl>
                                      </p:cBhvr>
                                    </p:animEffect>
                                    <p:anim calcmode="lin" valueType="num">
                                      <p:cBhvr>
                                        <p:cTn id="43" dur="1000" fill="hold"/>
                                        <p:tgtEl>
                                          <p:spTgt spid="4">
                                            <p:graphicEl>
                                              <a:dgm id="{416AE849-15AE-4A6C-9971-E39AC9DE8202}"/>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416AE849-15AE-4A6C-9971-E39AC9DE8202}"/>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graphicEl>
                                              <a:dgm id="{C6167E10-0211-4534-81FA-168F2105AE04}"/>
                                            </p:graphicEl>
                                          </p:spTgt>
                                        </p:tgtEl>
                                        <p:attrNameLst>
                                          <p:attrName>style.visibility</p:attrName>
                                        </p:attrNameLst>
                                      </p:cBhvr>
                                      <p:to>
                                        <p:strVal val="visible"/>
                                      </p:to>
                                    </p:set>
                                    <p:animEffect transition="in" filter="fade">
                                      <p:cBhvr>
                                        <p:cTn id="49" dur="1000"/>
                                        <p:tgtEl>
                                          <p:spTgt spid="4">
                                            <p:graphicEl>
                                              <a:dgm id="{C6167E10-0211-4534-81FA-168F2105AE04}"/>
                                            </p:graphicEl>
                                          </p:spTgt>
                                        </p:tgtEl>
                                      </p:cBhvr>
                                    </p:animEffect>
                                    <p:anim calcmode="lin" valueType="num">
                                      <p:cBhvr>
                                        <p:cTn id="50" dur="1000" fill="hold"/>
                                        <p:tgtEl>
                                          <p:spTgt spid="4">
                                            <p:graphicEl>
                                              <a:dgm id="{C6167E10-0211-4534-81FA-168F2105AE04}"/>
                                            </p:graphicEl>
                                          </p:spTgt>
                                        </p:tgtEl>
                                        <p:attrNameLst>
                                          <p:attrName>ppt_x</p:attrName>
                                        </p:attrNameLst>
                                      </p:cBhvr>
                                      <p:tavLst>
                                        <p:tav tm="0">
                                          <p:val>
                                            <p:strVal val="#ppt_x"/>
                                          </p:val>
                                        </p:tav>
                                        <p:tav tm="100000">
                                          <p:val>
                                            <p:strVal val="#ppt_x"/>
                                          </p:val>
                                        </p:tav>
                                      </p:tavLst>
                                    </p:anim>
                                    <p:anim calcmode="lin" valueType="num">
                                      <p:cBhvr>
                                        <p:cTn id="51" dur="1000" fill="hold"/>
                                        <p:tgtEl>
                                          <p:spTgt spid="4">
                                            <p:graphicEl>
                                              <a:dgm id="{C6167E10-0211-4534-81FA-168F2105AE04}"/>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graphicEl>
                                              <a:dgm id="{51701BBC-298A-430E-8F71-89C4CCEC4872}"/>
                                            </p:graphicEl>
                                          </p:spTgt>
                                        </p:tgtEl>
                                        <p:attrNameLst>
                                          <p:attrName>style.visibility</p:attrName>
                                        </p:attrNameLst>
                                      </p:cBhvr>
                                      <p:to>
                                        <p:strVal val="visible"/>
                                      </p:to>
                                    </p:set>
                                    <p:animEffect transition="in" filter="fade">
                                      <p:cBhvr>
                                        <p:cTn id="56" dur="1000"/>
                                        <p:tgtEl>
                                          <p:spTgt spid="4">
                                            <p:graphicEl>
                                              <a:dgm id="{51701BBC-298A-430E-8F71-89C4CCEC4872}"/>
                                            </p:graphicEl>
                                          </p:spTgt>
                                        </p:tgtEl>
                                      </p:cBhvr>
                                    </p:animEffect>
                                    <p:anim calcmode="lin" valueType="num">
                                      <p:cBhvr>
                                        <p:cTn id="57" dur="1000" fill="hold"/>
                                        <p:tgtEl>
                                          <p:spTgt spid="4">
                                            <p:graphicEl>
                                              <a:dgm id="{51701BBC-298A-430E-8F71-89C4CCEC4872}"/>
                                            </p:graphicEl>
                                          </p:spTgt>
                                        </p:tgtEl>
                                        <p:attrNameLst>
                                          <p:attrName>ppt_x</p:attrName>
                                        </p:attrNameLst>
                                      </p:cBhvr>
                                      <p:tavLst>
                                        <p:tav tm="0">
                                          <p:val>
                                            <p:strVal val="#ppt_x"/>
                                          </p:val>
                                        </p:tav>
                                        <p:tav tm="100000">
                                          <p:val>
                                            <p:strVal val="#ppt_x"/>
                                          </p:val>
                                        </p:tav>
                                      </p:tavLst>
                                    </p:anim>
                                    <p:anim calcmode="lin" valueType="num">
                                      <p:cBhvr>
                                        <p:cTn id="58" dur="1000" fill="hold"/>
                                        <p:tgtEl>
                                          <p:spTgt spid="4">
                                            <p:graphicEl>
                                              <a:dgm id="{51701BBC-298A-430E-8F71-89C4CCEC4872}"/>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graphicEl>
                                              <a:dgm id="{7769DECF-8F98-4576-BBF4-CB70BF4DBBDE}"/>
                                            </p:graphicEl>
                                          </p:spTgt>
                                        </p:tgtEl>
                                        <p:attrNameLst>
                                          <p:attrName>style.visibility</p:attrName>
                                        </p:attrNameLst>
                                      </p:cBhvr>
                                      <p:to>
                                        <p:strVal val="visible"/>
                                      </p:to>
                                    </p:set>
                                    <p:animEffect transition="in" filter="fade">
                                      <p:cBhvr>
                                        <p:cTn id="63" dur="1000"/>
                                        <p:tgtEl>
                                          <p:spTgt spid="4">
                                            <p:graphicEl>
                                              <a:dgm id="{7769DECF-8F98-4576-BBF4-CB70BF4DBBDE}"/>
                                            </p:graphicEl>
                                          </p:spTgt>
                                        </p:tgtEl>
                                      </p:cBhvr>
                                    </p:animEffect>
                                    <p:anim calcmode="lin" valueType="num">
                                      <p:cBhvr>
                                        <p:cTn id="64" dur="1000" fill="hold"/>
                                        <p:tgtEl>
                                          <p:spTgt spid="4">
                                            <p:graphicEl>
                                              <a:dgm id="{7769DECF-8F98-4576-BBF4-CB70BF4DBBDE}"/>
                                            </p:graphicEl>
                                          </p:spTgt>
                                        </p:tgtEl>
                                        <p:attrNameLst>
                                          <p:attrName>ppt_x</p:attrName>
                                        </p:attrNameLst>
                                      </p:cBhvr>
                                      <p:tavLst>
                                        <p:tav tm="0">
                                          <p:val>
                                            <p:strVal val="#ppt_x"/>
                                          </p:val>
                                        </p:tav>
                                        <p:tav tm="100000">
                                          <p:val>
                                            <p:strVal val="#ppt_x"/>
                                          </p:val>
                                        </p:tav>
                                      </p:tavLst>
                                    </p:anim>
                                    <p:anim calcmode="lin" valueType="num">
                                      <p:cBhvr>
                                        <p:cTn id="65" dur="1000" fill="hold"/>
                                        <p:tgtEl>
                                          <p:spTgt spid="4">
                                            <p:graphicEl>
                                              <a:dgm id="{7769DECF-8F98-4576-BBF4-CB70BF4DBBDE}"/>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graphicEl>
                                              <a:dgm id="{27A8D4D3-8EC8-4224-964C-066DF9C3E2E1}"/>
                                            </p:graphicEl>
                                          </p:spTgt>
                                        </p:tgtEl>
                                        <p:attrNameLst>
                                          <p:attrName>style.visibility</p:attrName>
                                        </p:attrNameLst>
                                      </p:cBhvr>
                                      <p:to>
                                        <p:strVal val="visible"/>
                                      </p:to>
                                    </p:set>
                                    <p:animEffect transition="in" filter="fade">
                                      <p:cBhvr>
                                        <p:cTn id="70" dur="1000"/>
                                        <p:tgtEl>
                                          <p:spTgt spid="4">
                                            <p:graphicEl>
                                              <a:dgm id="{27A8D4D3-8EC8-4224-964C-066DF9C3E2E1}"/>
                                            </p:graphicEl>
                                          </p:spTgt>
                                        </p:tgtEl>
                                      </p:cBhvr>
                                    </p:animEffect>
                                    <p:anim calcmode="lin" valueType="num">
                                      <p:cBhvr>
                                        <p:cTn id="71" dur="1000" fill="hold"/>
                                        <p:tgtEl>
                                          <p:spTgt spid="4">
                                            <p:graphicEl>
                                              <a:dgm id="{27A8D4D3-8EC8-4224-964C-066DF9C3E2E1}"/>
                                            </p:graphicEl>
                                          </p:spTgt>
                                        </p:tgtEl>
                                        <p:attrNameLst>
                                          <p:attrName>ppt_x</p:attrName>
                                        </p:attrNameLst>
                                      </p:cBhvr>
                                      <p:tavLst>
                                        <p:tav tm="0">
                                          <p:val>
                                            <p:strVal val="#ppt_x"/>
                                          </p:val>
                                        </p:tav>
                                        <p:tav tm="100000">
                                          <p:val>
                                            <p:strVal val="#ppt_x"/>
                                          </p:val>
                                        </p:tav>
                                      </p:tavLst>
                                    </p:anim>
                                    <p:anim calcmode="lin" valueType="num">
                                      <p:cBhvr>
                                        <p:cTn id="72" dur="1000" fill="hold"/>
                                        <p:tgtEl>
                                          <p:spTgt spid="4">
                                            <p:graphicEl>
                                              <a:dgm id="{27A8D4D3-8EC8-4224-964C-066DF9C3E2E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Resim 18" descr="Çiftlikte uzaktaki bir traktör">
            <a:extLst>
              <a:ext uri="{FF2B5EF4-FFF2-40B4-BE49-F238E27FC236}">
                <a16:creationId xmlns:a16="http://schemas.microsoft.com/office/drawing/2014/main" id="{867AA3B2-5817-2C6F-AB3A-DD8F66D0219C}"/>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pic>
        <p:nvPicPr>
          <p:cNvPr id="3" name="Resim 2">
            <a:extLst>
              <a:ext uri="{FF2B5EF4-FFF2-40B4-BE49-F238E27FC236}">
                <a16:creationId xmlns:a16="http://schemas.microsoft.com/office/drawing/2014/main" id="{657EF903-F14D-FBDF-6027-B016EF667540}"/>
              </a:ext>
            </a:extLst>
          </p:cNvPr>
          <p:cNvPicPr>
            <a:picLocks noChangeAspect="1"/>
          </p:cNvPicPr>
          <p:nvPr/>
        </p:nvPicPr>
        <p:blipFill>
          <a:blip r:embed="rId3"/>
          <a:stretch>
            <a:fillRect/>
          </a:stretch>
        </p:blipFill>
        <p:spPr>
          <a:xfrm>
            <a:off x="182880" y="1872388"/>
            <a:ext cx="8424126" cy="4738571"/>
          </a:xfrm>
          <a:prstGeom prst="rect">
            <a:avLst/>
          </a:prstGeom>
          <a:scene3d>
            <a:camera prst="orthographicFront"/>
            <a:lightRig rig="threePt" dir="t"/>
          </a:scene3d>
          <a:sp3d>
            <a:bevelT w="165100" prst="coolSlant"/>
          </a:sp3d>
        </p:spPr>
      </p:pic>
      <p:sp>
        <p:nvSpPr>
          <p:cNvPr id="20" name="Başlık 19">
            <a:extLst>
              <a:ext uri="{FF2B5EF4-FFF2-40B4-BE49-F238E27FC236}">
                <a16:creationId xmlns:a16="http://schemas.microsoft.com/office/drawing/2014/main" id="{F4C1D66B-F782-3440-1D61-D06C820F08F3}"/>
              </a:ext>
            </a:extLst>
          </p:cNvPr>
          <p:cNvSpPr>
            <a:spLocks noGrp="1"/>
          </p:cNvSpPr>
          <p:nvPr>
            <p:ph type="title"/>
          </p:nvPr>
        </p:nvSpPr>
        <p:spPr/>
        <p:txBody>
          <a:bodyPr/>
          <a:lstStyle/>
          <a:p>
            <a:r>
              <a:rPr lang="tr-TR" dirty="0"/>
              <a:t>METOT UYGULAMASI</a:t>
            </a:r>
          </a:p>
        </p:txBody>
      </p:sp>
      <p:sp>
        <p:nvSpPr>
          <p:cNvPr id="22" name="Satır Belirtme Çizgisi 1 21">
            <a:extLst>
              <a:ext uri="{FF2B5EF4-FFF2-40B4-BE49-F238E27FC236}">
                <a16:creationId xmlns:a16="http://schemas.microsoft.com/office/drawing/2014/main" id="{AE48ACB7-FC43-E8F0-53AB-4AA3739EB784}"/>
              </a:ext>
            </a:extLst>
          </p:cNvPr>
          <p:cNvSpPr/>
          <p:nvPr/>
        </p:nvSpPr>
        <p:spPr>
          <a:xfrm>
            <a:off x="8401050" y="445770"/>
            <a:ext cx="2400300" cy="1282446"/>
          </a:xfrm>
          <a:prstGeom prst="borderCallout1">
            <a:avLst>
              <a:gd name="adj1" fmla="val 18750"/>
              <a:gd name="adj2" fmla="val -8333"/>
              <a:gd name="adj3" fmla="val 324621"/>
              <a:gd name="adj4" fmla="val -117381"/>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Kullanıcı numarası ve şifre girişi için net alan sağlanmıştır.</a:t>
            </a:r>
          </a:p>
        </p:txBody>
      </p:sp>
    </p:spTree>
    <p:extLst>
      <p:ext uri="{BB962C8B-B14F-4D97-AF65-F5344CB8AC3E}">
        <p14:creationId xmlns:p14="http://schemas.microsoft.com/office/powerpoint/2010/main" val="295596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Çiftlikte uzaktaki bir traktör">
            <a:extLst>
              <a:ext uri="{FF2B5EF4-FFF2-40B4-BE49-F238E27FC236}">
                <a16:creationId xmlns:a16="http://schemas.microsoft.com/office/drawing/2014/main" id="{5D0D4DB1-A7FC-C682-5225-D2365BBD744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pic>
        <p:nvPicPr>
          <p:cNvPr id="2" name="Resim 1">
            <a:extLst>
              <a:ext uri="{FF2B5EF4-FFF2-40B4-BE49-F238E27FC236}">
                <a16:creationId xmlns:a16="http://schemas.microsoft.com/office/drawing/2014/main" id="{5BA30782-8D82-BB51-3332-2938B1A565EE}"/>
              </a:ext>
            </a:extLst>
          </p:cNvPr>
          <p:cNvPicPr>
            <a:picLocks noChangeAspect="1"/>
          </p:cNvPicPr>
          <p:nvPr/>
        </p:nvPicPr>
        <p:blipFill>
          <a:blip r:embed="rId3"/>
          <a:stretch>
            <a:fillRect/>
          </a:stretch>
        </p:blipFill>
        <p:spPr>
          <a:xfrm>
            <a:off x="217170" y="1881758"/>
            <a:ext cx="8237220" cy="4633632"/>
          </a:xfrm>
          <a:prstGeom prst="rect">
            <a:avLst/>
          </a:prstGeom>
        </p:spPr>
      </p:pic>
      <p:sp>
        <p:nvSpPr>
          <p:cNvPr id="5" name="Metin kutusu 4">
            <a:extLst>
              <a:ext uri="{FF2B5EF4-FFF2-40B4-BE49-F238E27FC236}">
                <a16:creationId xmlns:a16="http://schemas.microsoft.com/office/drawing/2014/main" id="{94256088-8303-CEC7-E736-96EE725BE46A}"/>
              </a:ext>
            </a:extLst>
          </p:cNvPr>
          <p:cNvSpPr txBox="1"/>
          <p:nvPr/>
        </p:nvSpPr>
        <p:spPr>
          <a:xfrm>
            <a:off x="217170" y="445226"/>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p>
        </p:txBody>
      </p:sp>
      <p:sp>
        <p:nvSpPr>
          <p:cNvPr id="6" name="Satır Belirtme Çizgisi 1 5">
            <a:extLst>
              <a:ext uri="{FF2B5EF4-FFF2-40B4-BE49-F238E27FC236}">
                <a16:creationId xmlns:a16="http://schemas.microsoft.com/office/drawing/2014/main" id="{319D30EA-06E6-ECE8-1A8C-CEA06F34BEA6}"/>
              </a:ext>
            </a:extLst>
          </p:cNvPr>
          <p:cNvSpPr/>
          <p:nvPr/>
        </p:nvSpPr>
        <p:spPr>
          <a:xfrm>
            <a:off x="6972300" y="256701"/>
            <a:ext cx="2400300" cy="1282446"/>
          </a:xfrm>
          <a:prstGeom prst="borderCallout1">
            <a:avLst>
              <a:gd name="adj1" fmla="val 18750"/>
              <a:gd name="adj2" fmla="val -8333"/>
              <a:gd name="adj3" fmla="val 225691"/>
              <a:gd name="adj4" fmla="val -122619"/>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white"/>
                </a:solidFill>
                <a:effectLst/>
                <a:uLnTx/>
                <a:uFillTx/>
                <a:latin typeface="Neue Haas Grotesk Text Pro"/>
                <a:ea typeface="+mn-ea"/>
                <a:cs typeface="+mn-cs"/>
              </a:rPr>
              <a:t>Bu sistem, geçmiş verilere dayalı olarak parça veya hizmet talebini tahmin etmek için kullanılır</a:t>
            </a: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a:t>
            </a:r>
          </a:p>
        </p:txBody>
      </p:sp>
      <p:sp>
        <p:nvSpPr>
          <p:cNvPr id="7" name="Satır Belirtme Çizgisi 1 6">
            <a:extLst>
              <a:ext uri="{FF2B5EF4-FFF2-40B4-BE49-F238E27FC236}">
                <a16:creationId xmlns:a16="http://schemas.microsoft.com/office/drawing/2014/main" id="{B3F76024-0E6F-FDB2-3DC2-40EB424C1FF9}"/>
              </a:ext>
            </a:extLst>
          </p:cNvPr>
          <p:cNvSpPr/>
          <p:nvPr/>
        </p:nvSpPr>
        <p:spPr>
          <a:xfrm>
            <a:off x="9791700" y="1364712"/>
            <a:ext cx="2400300" cy="1282446"/>
          </a:xfrm>
          <a:prstGeom prst="borderCallout1">
            <a:avLst>
              <a:gd name="adj1" fmla="val 18750"/>
              <a:gd name="adj2" fmla="val -8333"/>
              <a:gd name="adj3" fmla="val 192812"/>
              <a:gd name="adj4" fmla="val -181250"/>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3 ay öncesine kadar olan verilere dayanarak siparişlerin kritik seviyeye ulaşıp ulaşmadığını takip eder.</a:t>
            </a:r>
          </a:p>
        </p:txBody>
      </p:sp>
      <p:sp>
        <p:nvSpPr>
          <p:cNvPr id="8" name="Satır Belirtme Çizgisi 1 7">
            <a:extLst>
              <a:ext uri="{FF2B5EF4-FFF2-40B4-BE49-F238E27FC236}">
                <a16:creationId xmlns:a16="http://schemas.microsoft.com/office/drawing/2014/main" id="{1F7AAC1F-3795-140D-EA8B-47F0B4960B22}"/>
              </a:ext>
            </a:extLst>
          </p:cNvPr>
          <p:cNvSpPr/>
          <p:nvPr/>
        </p:nvSpPr>
        <p:spPr>
          <a:xfrm>
            <a:off x="9216390" y="2916128"/>
            <a:ext cx="2400300" cy="1282446"/>
          </a:xfrm>
          <a:prstGeom prst="borderCallout1">
            <a:avLst>
              <a:gd name="adj1" fmla="val 18750"/>
              <a:gd name="adj2" fmla="val -8333"/>
              <a:gd name="adj3" fmla="val 108043"/>
              <a:gd name="adj4" fmla="val -155000"/>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Siparişlerin oluşturulmasını ve yönetilmesini sağlar. Ayrıca kritik siparişler için alternatif tedarikçiler önererek tedarik süreçlerini optimize eder ve sürekliliği destekler.</a:t>
            </a:r>
          </a:p>
        </p:txBody>
      </p:sp>
      <p:sp>
        <p:nvSpPr>
          <p:cNvPr id="9" name="Satır Belirtme Çizgisi 1 8">
            <a:extLst>
              <a:ext uri="{FF2B5EF4-FFF2-40B4-BE49-F238E27FC236}">
                <a16:creationId xmlns:a16="http://schemas.microsoft.com/office/drawing/2014/main" id="{06EF869F-8B48-6D72-A4BD-73A1BCDA93C7}"/>
              </a:ext>
            </a:extLst>
          </p:cNvPr>
          <p:cNvSpPr/>
          <p:nvPr/>
        </p:nvSpPr>
        <p:spPr>
          <a:xfrm>
            <a:off x="9372600" y="5499305"/>
            <a:ext cx="2400300" cy="1282446"/>
          </a:xfrm>
          <a:prstGeom prst="borderCallout1">
            <a:avLst>
              <a:gd name="adj1" fmla="val 18750"/>
              <a:gd name="adj2" fmla="val -8333"/>
              <a:gd name="adj3" fmla="val -51492"/>
              <a:gd name="adj4" fmla="val -162619"/>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white"/>
                </a:solidFill>
                <a:effectLst/>
                <a:uLnTx/>
                <a:uFillTx/>
                <a:latin typeface="Neue Haas Grotesk Text Pro"/>
                <a:ea typeface="+mn-ea"/>
                <a:cs typeface="+mn-cs"/>
              </a:rPr>
              <a:t>MOORA yöntemiyle alternatif tedarikçilerin skorlarını hesaplar ve en uygun tedarikçiyi önerir.</a:t>
            </a:r>
          </a:p>
        </p:txBody>
      </p:sp>
      <p:sp>
        <p:nvSpPr>
          <p:cNvPr id="11" name="Metin kutusu 10">
            <a:extLst>
              <a:ext uri="{FF2B5EF4-FFF2-40B4-BE49-F238E27FC236}">
                <a16:creationId xmlns:a16="http://schemas.microsoft.com/office/drawing/2014/main" id="{0B1FDA85-146C-806D-9DA1-EE954D99B1F2}"/>
              </a:ext>
            </a:extLst>
          </p:cNvPr>
          <p:cNvSpPr txBox="1"/>
          <p:nvPr/>
        </p:nvSpPr>
        <p:spPr>
          <a:xfrm>
            <a:off x="12378690" y="309753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4065712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Çiftlikte uzaktaki bir traktör">
            <a:extLst>
              <a:ext uri="{FF2B5EF4-FFF2-40B4-BE49-F238E27FC236}">
                <a16:creationId xmlns:a16="http://schemas.microsoft.com/office/drawing/2014/main" id="{89360122-D4A4-9FB3-3291-47CFC14F5125}"/>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sp>
        <p:nvSpPr>
          <p:cNvPr id="4" name="Metin kutusu 3">
            <a:extLst>
              <a:ext uri="{FF2B5EF4-FFF2-40B4-BE49-F238E27FC236}">
                <a16:creationId xmlns:a16="http://schemas.microsoft.com/office/drawing/2014/main" id="{684FF184-0D1C-5836-552E-11D7F3E80355}"/>
              </a:ext>
            </a:extLst>
          </p:cNvPr>
          <p:cNvSpPr txBox="1"/>
          <p:nvPr/>
        </p:nvSpPr>
        <p:spPr>
          <a:xfrm>
            <a:off x="201386" y="305192"/>
            <a:ext cx="669471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5" name="Resim 4">
            <a:extLst>
              <a:ext uri="{FF2B5EF4-FFF2-40B4-BE49-F238E27FC236}">
                <a16:creationId xmlns:a16="http://schemas.microsoft.com/office/drawing/2014/main" id="{E40A606F-2D87-72F0-D371-B1A097CC79BC}"/>
              </a:ext>
            </a:extLst>
          </p:cNvPr>
          <p:cNvPicPr>
            <a:picLocks noChangeAspect="1"/>
          </p:cNvPicPr>
          <p:nvPr/>
        </p:nvPicPr>
        <p:blipFill>
          <a:blip r:embed="rId3"/>
          <a:stretch>
            <a:fillRect/>
          </a:stretch>
        </p:blipFill>
        <p:spPr>
          <a:xfrm>
            <a:off x="462640" y="1670050"/>
            <a:ext cx="5930330" cy="4640400"/>
          </a:xfrm>
          <a:prstGeom prst="rect">
            <a:avLst/>
          </a:prstGeom>
        </p:spPr>
      </p:pic>
      <p:sp>
        <p:nvSpPr>
          <p:cNvPr id="6" name="Satır Belirtme Çizgisi 1 5">
            <a:extLst>
              <a:ext uri="{FF2B5EF4-FFF2-40B4-BE49-F238E27FC236}">
                <a16:creationId xmlns:a16="http://schemas.microsoft.com/office/drawing/2014/main" id="{E191C17C-6870-15F6-E465-9FD11E6C06CE}"/>
              </a:ext>
            </a:extLst>
          </p:cNvPr>
          <p:cNvSpPr/>
          <p:nvPr/>
        </p:nvSpPr>
        <p:spPr>
          <a:xfrm>
            <a:off x="8221980" y="659135"/>
            <a:ext cx="2400300" cy="1282446"/>
          </a:xfrm>
          <a:prstGeom prst="borderCallout1">
            <a:avLst>
              <a:gd name="adj1" fmla="val 47799"/>
              <a:gd name="adj2" fmla="val -1278"/>
              <a:gd name="adj3" fmla="val 137455"/>
              <a:gd name="adj4" fmla="val -76904"/>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Sistem, bu tabloyu kullanarak talep tahmini yapmıştır. Geçmiş talep verilerini analiz ederek gelecekteki talepleri öngörmüştür.</a:t>
            </a:r>
          </a:p>
        </p:txBody>
      </p:sp>
      <p:sp>
        <p:nvSpPr>
          <p:cNvPr id="3" name="Satır Belirtme Çizgisi 1 2">
            <a:extLst>
              <a:ext uri="{FF2B5EF4-FFF2-40B4-BE49-F238E27FC236}">
                <a16:creationId xmlns:a16="http://schemas.microsoft.com/office/drawing/2014/main" id="{730278B8-70A9-BC21-FA43-A447B967AB51}"/>
              </a:ext>
            </a:extLst>
          </p:cNvPr>
          <p:cNvSpPr/>
          <p:nvPr/>
        </p:nvSpPr>
        <p:spPr>
          <a:xfrm>
            <a:off x="7495822" y="2502831"/>
            <a:ext cx="4696178" cy="1487419"/>
          </a:xfrm>
          <a:prstGeom prst="borderCallout1">
            <a:avLst>
              <a:gd name="adj1" fmla="val 52716"/>
              <a:gd name="adj2" fmla="val 108"/>
              <a:gd name="adj3" fmla="val 129107"/>
              <a:gd name="adj4" fmla="val -23390"/>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lvl="0" algn="ctr">
              <a:defRPr/>
            </a:pPr>
            <a:r>
              <a:rPr lang="tr-TR" sz="1200" dirty="0"/>
              <a:t>Y=</a:t>
            </a:r>
            <a:r>
              <a:rPr lang="tr-TR" sz="1200" dirty="0" err="1"/>
              <a:t>a+bX</a:t>
            </a:r>
            <a:endParaRPr lang="tr-TR" sz="1200" dirty="0"/>
          </a:p>
          <a:p>
            <a:pPr lvl="0" algn="ctr">
              <a:defRPr/>
            </a:pPr>
            <a:r>
              <a:rPr lang="tr-TR" sz="1200" b="1" dirty="0"/>
              <a:t>Y</a:t>
            </a:r>
            <a:r>
              <a:rPr lang="tr-TR" sz="1200" dirty="0"/>
              <a:t>: Tahmin edilen talep miktarı (bağımlı değişken),</a:t>
            </a:r>
          </a:p>
          <a:p>
            <a:pPr lvl="0" algn="ctr">
              <a:defRPr/>
            </a:pPr>
            <a:r>
              <a:rPr lang="tr-TR" sz="1200" b="1" dirty="0"/>
              <a:t> X</a:t>
            </a:r>
            <a:r>
              <a:rPr lang="tr-TR" sz="1200" dirty="0"/>
              <a:t>: Zaman (yıl ve ay ,bağımsız değişken)</a:t>
            </a:r>
          </a:p>
          <a:p>
            <a:pPr lvl="0" algn="ctr">
              <a:defRPr/>
            </a:pPr>
            <a:r>
              <a:rPr lang="tr-TR" sz="1200" b="1" dirty="0"/>
              <a:t>a</a:t>
            </a:r>
            <a:r>
              <a:rPr lang="tr-TR" sz="1200" dirty="0"/>
              <a:t>: Sabit terim (başlangıç noktası),</a:t>
            </a:r>
          </a:p>
          <a:p>
            <a:pPr lvl="0" algn="ctr">
              <a:defRPr/>
            </a:pPr>
            <a:r>
              <a:rPr lang="tr-TR" sz="1200" b="1" dirty="0"/>
              <a:t>b</a:t>
            </a:r>
            <a:r>
              <a:rPr lang="tr-TR" sz="1200" dirty="0"/>
              <a:t>: Katsayı (bağımsız değişkenin talep üzerindeki etkisi, eğim)</a:t>
            </a:r>
            <a:endParaRPr kumimoji="0" lang="tr-TR" sz="1200" b="0" i="0" u="none" strike="noStrike" kern="1200" cap="none" spc="0" normalizeH="0" baseline="0" noProof="0" dirty="0">
              <a:ln>
                <a:noFill/>
              </a:ln>
              <a:solidFill>
                <a:prstClr val="white"/>
              </a:solidFill>
              <a:effectLst/>
              <a:uLnTx/>
              <a:uFillTx/>
              <a:latin typeface="Neue Haas Grotesk Text Pro"/>
              <a:ea typeface="+mn-ea"/>
              <a:cs typeface="+mn-cs"/>
            </a:endParaRPr>
          </a:p>
        </p:txBody>
      </p:sp>
    </p:spTree>
    <p:extLst>
      <p:ext uri="{BB962C8B-B14F-4D97-AF65-F5344CB8AC3E}">
        <p14:creationId xmlns:p14="http://schemas.microsoft.com/office/powerpoint/2010/main" val="198324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Çiftlikte uzaktaki bir traktör">
            <a:extLst>
              <a:ext uri="{FF2B5EF4-FFF2-40B4-BE49-F238E27FC236}">
                <a16:creationId xmlns:a16="http://schemas.microsoft.com/office/drawing/2014/main" id="{250AA291-A513-5C6C-FEF7-7A2F7BC9C381}"/>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pic>
        <p:nvPicPr>
          <p:cNvPr id="2" name="Resim 1">
            <a:extLst>
              <a:ext uri="{FF2B5EF4-FFF2-40B4-BE49-F238E27FC236}">
                <a16:creationId xmlns:a16="http://schemas.microsoft.com/office/drawing/2014/main" id="{2DB8A16B-EF6F-2DC8-ECEC-9793888E525A}"/>
              </a:ext>
            </a:extLst>
          </p:cNvPr>
          <p:cNvPicPr>
            <a:picLocks noChangeAspect="1"/>
          </p:cNvPicPr>
          <p:nvPr/>
        </p:nvPicPr>
        <p:blipFill>
          <a:blip r:embed="rId3"/>
          <a:srcRect t="931"/>
          <a:stretch/>
        </p:blipFill>
        <p:spPr>
          <a:xfrm>
            <a:off x="487680" y="1440180"/>
            <a:ext cx="7010400" cy="4730750"/>
          </a:xfrm>
          <a:prstGeom prst="rect">
            <a:avLst/>
          </a:prstGeom>
        </p:spPr>
      </p:pic>
      <p:sp>
        <p:nvSpPr>
          <p:cNvPr id="6" name="Metin kutusu 5">
            <a:extLst>
              <a:ext uri="{FF2B5EF4-FFF2-40B4-BE49-F238E27FC236}">
                <a16:creationId xmlns:a16="http://schemas.microsoft.com/office/drawing/2014/main" id="{7F89CE37-F715-F233-6997-AB4F89BD4E06}"/>
              </a:ext>
            </a:extLst>
          </p:cNvPr>
          <p:cNvSpPr txBox="1"/>
          <p:nvPr/>
        </p:nvSpPr>
        <p:spPr>
          <a:xfrm>
            <a:off x="487680" y="306120"/>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9" name="Satır Belirtme Çizgisi 1 8">
            <a:extLst>
              <a:ext uri="{FF2B5EF4-FFF2-40B4-BE49-F238E27FC236}">
                <a16:creationId xmlns:a16="http://schemas.microsoft.com/office/drawing/2014/main" id="{F1901360-D61D-4900-D6C4-0F907E9440BF}"/>
              </a:ext>
            </a:extLst>
          </p:cNvPr>
          <p:cNvSpPr/>
          <p:nvPr/>
        </p:nvSpPr>
        <p:spPr>
          <a:xfrm>
            <a:off x="8587806" y="160859"/>
            <a:ext cx="2918393" cy="1279321"/>
          </a:xfrm>
          <a:prstGeom prst="borderCallout1">
            <a:avLst>
              <a:gd name="adj1" fmla="val 18750"/>
              <a:gd name="adj2" fmla="val -8333"/>
              <a:gd name="adj3" fmla="val 101080"/>
              <a:gd name="adj4" fmla="val -103545"/>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white"/>
                </a:solidFill>
                <a:effectLst/>
                <a:uLnTx/>
                <a:uFillTx/>
                <a:latin typeface="Neue Haas Grotesk Text Pro"/>
                <a:ea typeface="+mn-ea"/>
                <a:cs typeface="+mn-cs"/>
              </a:rPr>
              <a:t>Gelecek yıla ait parça taleplerini görmek için "Talep Tahmin Et" butonuna basılarak tahmin edilen talepler listelenir.</a:t>
            </a:r>
          </a:p>
        </p:txBody>
      </p:sp>
    </p:spTree>
    <p:extLst>
      <p:ext uri="{BB962C8B-B14F-4D97-AF65-F5344CB8AC3E}">
        <p14:creationId xmlns:p14="http://schemas.microsoft.com/office/powerpoint/2010/main" val="223816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Çiftlikte uzaktaki bir traktör">
            <a:extLst>
              <a:ext uri="{FF2B5EF4-FFF2-40B4-BE49-F238E27FC236}">
                <a16:creationId xmlns:a16="http://schemas.microsoft.com/office/drawing/2014/main" id="{55FA9B00-EF16-8676-6299-75220F8AE61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pic>
        <p:nvPicPr>
          <p:cNvPr id="3" name="Resim 2">
            <a:extLst>
              <a:ext uri="{FF2B5EF4-FFF2-40B4-BE49-F238E27FC236}">
                <a16:creationId xmlns:a16="http://schemas.microsoft.com/office/drawing/2014/main" id="{06C957C8-109F-8122-D644-A90AD4C2D7A3}"/>
              </a:ext>
            </a:extLst>
          </p:cNvPr>
          <p:cNvPicPr>
            <a:picLocks noChangeAspect="1"/>
          </p:cNvPicPr>
          <p:nvPr/>
        </p:nvPicPr>
        <p:blipFill>
          <a:blip r:embed="rId3"/>
          <a:stretch>
            <a:fillRect/>
          </a:stretch>
        </p:blipFill>
        <p:spPr>
          <a:xfrm>
            <a:off x="478790" y="1198949"/>
            <a:ext cx="6959600" cy="4737100"/>
          </a:xfrm>
          <a:prstGeom prst="rect">
            <a:avLst/>
          </a:prstGeom>
        </p:spPr>
      </p:pic>
      <p:sp>
        <p:nvSpPr>
          <p:cNvPr id="7" name="Metin kutusu 6">
            <a:extLst>
              <a:ext uri="{FF2B5EF4-FFF2-40B4-BE49-F238E27FC236}">
                <a16:creationId xmlns:a16="http://schemas.microsoft.com/office/drawing/2014/main" id="{A9E205BA-60AC-209F-DAAD-92C2C0C7C085}"/>
              </a:ext>
            </a:extLst>
          </p:cNvPr>
          <p:cNvSpPr txBox="1"/>
          <p:nvPr/>
        </p:nvSpPr>
        <p:spPr>
          <a:xfrm>
            <a:off x="478790" y="275620"/>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1784595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Çiftlikte uzaktaki bir traktör">
            <a:extLst>
              <a:ext uri="{FF2B5EF4-FFF2-40B4-BE49-F238E27FC236}">
                <a16:creationId xmlns:a16="http://schemas.microsoft.com/office/drawing/2014/main" id="{C979F8C7-F83D-DC47-1981-7C7ADE8B620F}"/>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11430"/>
            <a:ext cx="13384530" cy="6858001"/>
          </a:xfrm>
          <a:prstGeom prst="rect">
            <a:avLst/>
          </a:prstGeom>
        </p:spPr>
      </p:pic>
      <p:pic>
        <p:nvPicPr>
          <p:cNvPr id="3" name="Resim 2" descr="metin, sayı, numara, ekran görüntüsü içeren bir resim&#10;&#10;Açıklama otomatik olarak oluşturuldu">
            <a:extLst>
              <a:ext uri="{FF2B5EF4-FFF2-40B4-BE49-F238E27FC236}">
                <a16:creationId xmlns:a16="http://schemas.microsoft.com/office/drawing/2014/main" id="{5DA7C9B9-D8CB-D5D2-B905-46D790E7F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71" y="1638470"/>
            <a:ext cx="8243199" cy="4636800"/>
          </a:xfrm>
          <a:prstGeom prst="rect">
            <a:avLst/>
          </a:prstGeom>
        </p:spPr>
      </p:pic>
      <p:sp>
        <p:nvSpPr>
          <p:cNvPr id="5" name="Metin kutusu 4">
            <a:extLst>
              <a:ext uri="{FF2B5EF4-FFF2-40B4-BE49-F238E27FC236}">
                <a16:creationId xmlns:a16="http://schemas.microsoft.com/office/drawing/2014/main" id="{BE142415-2034-7301-4199-88A0D41DAFB3}"/>
              </a:ext>
            </a:extLst>
          </p:cNvPr>
          <p:cNvSpPr txBox="1"/>
          <p:nvPr/>
        </p:nvSpPr>
        <p:spPr>
          <a:xfrm>
            <a:off x="483871" y="471007"/>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6" name="Satır Belirtme Çizgisi 1 5">
            <a:extLst>
              <a:ext uri="{FF2B5EF4-FFF2-40B4-BE49-F238E27FC236}">
                <a16:creationId xmlns:a16="http://schemas.microsoft.com/office/drawing/2014/main" id="{FB23D4EF-E8AB-8936-5169-306C9748E0FB}"/>
              </a:ext>
            </a:extLst>
          </p:cNvPr>
          <p:cNvSpPr/>
          <p:nvPr/>
        </p:nvSpPr>
        <p:spPr>
          <a:xfrm>
            <a:off x="9544050" y="164379"/>
            <a:ext cx="2400300" cy="1282446"/>
          </a:xfrm>
          <a:prstGeom prst="borderCallout1">
            <a:avLst>
              <a:gd name="adj1" fmla="val 18750"/>
              <a:gd name="adj2" fmla="val -8333"/>
              <a:gd name="adj3" fmla="val 110718"/>
              <a:gd name="adj4" fmla="val -203571"/>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Sipariş bilgileri, malzeme kimlikleri, talepler, tedarikçi kısıtları, sevkiyat adetleri ve durum bilgileri gibi başlıklardan yararlanılarak sistemi oluşturulmuştur.</a:t>
            </a:r>
          </a:p>
        </p:txBody>
      </p:sp>
    </p:spTree>
    <p:extLst>
      <p:ext uri="{BB962C8B-B14F-4D97-AF65-F5344CB8AC3E}">
        <p14:creationId xmlns:p14="http://schemas.microsoft.com/office/powerpoint/2010/main" val="1413095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Çiftlikte uzaktaki bir traktör">
            <a:extLst>
              <a:ext uri="{FF2B5EF4-FFF2-40B4-BE49-F238E27FC236}">
                <a16:creationId xmlns:a16="http://schemas.microsoft.com/office/drawing/2014/main" id="{4AD0DBCF-18E9-5C0E-F977-9109F3DB3BC8}"/>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pic>
        <p:nvPicPr>
          <p:cNvPr id="2" name="Resim 1" descr="metin, ekran görüntüsü, yazılım, web sayfası içeren bir resim&#10;&#10;Açıklama otomatik olarak oluşturuldu">
            <a:extLst>
              <a:ext uri="{FF2B5EF4-FFF2-40B4-BE49-F238E27FC236}">
                <a16:creationId xmlns:a16="http://schemas.microsoft.com/office/drawing/2014/main" id="{3337F243-21C3-313E-273B-6A9A2460D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 y="1520190"/>
            <a:ext cx="8243200" cy="4636800"/>
          </a:xfrm>
          <a:prstGeom prst="rect">
            <a:avLst/>
          </a:prstGeom>
        </p:spPr>
      </p:pic>
      <p:sp>
        <p:nvSpPr>
          <p:cNvPr id="5" name="Metin kutusu 4">
            <a:extLst>
              <a:ext uri="{FF2B5EF4-FFF2-40B4-BE49-F238E27FC236}">
                <a16:creationId xmlns:a16="http://schemas.microsoft.com/office/drawing/2014/main" id="{2E6ECCEA-997D-C0FA-36BD-F4C0EEE8FA6B}"/>
              </a:ext>
            </a:extLst>
          </p:cNvPr>
          <p:cNvSpPr txBox="1"/>
          <p:nvPr/>
        </p:nvSpPr>
        <p:spPr>
          <a:xfrm>
            <a:off x="377190" y="377844"/>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6" name="Satır Belirtme Çizgisi 1 5">
            <a:extLst>
              <a:ext uri="{FF2B5EF4-FFF2-40B4-BE49-F238E27FC236}">
                <a16:creationId xmlns:a16="http://schemas.microsoft.com/office/drawing/2014/main" id="{E32B051E-BFD1-D2EF-6FDC-DCBEAF985481}"/>
              </a:ext>
            </a:extLst>
          </p:cNvPr>
          <p:cNvSpPr/>
          <p:nvPr/>
        </p:nvSpPr>
        <p:spPr>
          <a:xfrm>
            <a:off x="9669780" y="1520190"/>
            <a:ext cx="2400300" cy="1282446"/>
          </a:xfrm>
          <a:prstGeom prst="borderCallout1">
            <a:avLst>
              <a:gd name="adj1" fmla="val 18750"/>
              <a:gd name="adj2" fmla="val -8333"/>
              <a:gd name="adj3" fmla="val 137455"/>
              <a:gd name="adj4" fmla="val -76904"/>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Siparişlerin talep miktarlarını, tedarikçi kısıtlarını ve fazla talep durumlarını analiz ederek kritik ve normal siparişleri ayırt etmeyi sağlar.</a:t>
            </a:r>
          </a:p>
        </p:txBody>
      </p:sp>
    </p:spTree>
    <p:extLst>
      <p:ext uri="{BB962C8B-B14F-4D97-AF65-F5344CB8AC3E}">
        <p14:creationId xmlns:p14="http://schemas.microsoft.com/office/powerpoint/2010/main" val="1009851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Çiftlikte uzaktaki bir traktör">
            <a:extLst>
              <a:ext uri="{FF2B5EF4-FFF2-40B4-BE49-F238E27FC236}">
                <a16:creationId xmlns:a16="http://schemas.microsoft.com/office/drawing/2014/main" id="{BA843EB4-D4F1-4346-9D3E-0973962D8C3C}"/>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pic>
        <p:nvPicPr>
          <p:cNvPr id="5" name="Resim 4" descr="metin, ekran görüntüsü, yazılım, web sayfası içeren bir resim&#10;&#10;Açıklama otomatik olarak oluşturuldu">
            <a:extLst>
              <a:ext uri="{FF2B5EF4-FFF2-40B4-BE49-F238E27FC236}">
                <a16:creationId xmlns:a16="http://schemas.microsoft.com/office/drawing/2014/main" id="{92F00F59-66A0-5D73-5FE4-13FA65A0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14" y="1808596"/>
            <a:ext cx="8243200" cy="4636800"/>
          </a:xfrm>
          <a:prstGeom prst="rect">
            <a:avLst/>
          </a:prstGeom>
        </p:spPr>
      </p:pic>
      <p:sp>
        <p:nvSpPr>
          <p:cNvPr id="19" name="Metin kutusu 18">
            <a:extLst>
              <a:ext uri="{FF2B5EF4-FFF2-40B4-BE49-F238E27FC236}">
                <a16:creationId xmlns:a16="http://schemas.microsoft.com/office/drawing/2014/main" id="{892184C3-416C-B76F-057A-0F3C35383B2A}"/>
              </a:ext>
            </a:extLst>
          </p:cNvPr>
          <p:cNvSpPr txBox="1"/>
          <p:nvPr/>
        </p:nvSpPr>
        <p:spPr>
          <a:xfrm>
            <a:off x="311514" y="503306"/>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6" name="Resim 5" descr="metin, ekran görüntüsü, yazılım, web sayfası içeren bir resim&#10;&#10;Açıklama otomatik olarak oluşturuldu">
            <a:extLst>
              <a:ext uri="{FF2B5EF4-FFF2-40B4-BE49-F238E27FC236}">
                <a16:creationId xmlns:a16="http://schemas.microsoft.com/office/drawing/2014/main" id="{6C8BABE5-6894-F106-EE3D-E4DBAB35B3A9}"/>
              </a:ext>
            </a:extLst>
          </p:cNvPr>
          <p:cNvPicPr>
            <a:picLocks noChangeAspect="1"/>
          </p:cNvPicPr>
          <p:nvPr/>
        </p:nvPicPr>
        <p:blipFill>
          <a:blip r:embed="rId4">
            <a:extLst>
              <a:ext uri="{28A0092B-C50C-407E-A947-70E740481C1C}">
                <a14:useLocalDpi xmlns:a14="http://schemas.microsoft.com/office/drawing/2010/main" val="0"/>
              </a:ext>
            </a:extLst>
          </a:blip>
          <a:srcRect l="29203" t="42300" r="36606" b="35524"/>
          <a:stretch/>
        </p:blipFill>
        <p:spPr>
          <a:xfrm>
            <a:off x="8644157" y="1972877"/>
            <a:ext cx="3539411" cy="1591425"/>
          </a:xfrm>
          <a:prstGeom prst="rect">
            <a:avLst/>
          </a:prstGeom>
        </p:spPr>
      </p:pic>
      <p:pic>
        <p:nvPicPr>
          <p:cNvPr id="2" name="Resim 1">
            <a:extLst>
              <a:ext uri="{FF2B5EF4-FFF2-40B4-BE49-F238E27FC236}">
                <a16:creationId xmlns:a16="http://schemas.microsoft.com/office/drawing/2014/main" id="{4345D610-4485-A29D-4773-9949061A3BF3}"/>
              </a:ext>
            </a:extLst>
          </p:cNvPr>
          <p:cNvPicPr>
            <a:picLocks noChangeAspect="1"/>
          </p:cNvPicPr>
          <p:nvPr/>
        </p:nvPicPr>
        <p:blipFill>
          <a:blip r:embed="rId5"/>
          <a:stretch>
            <a:fillRect/>
          </a:stretch>
        </p:blipFill>
        <p:spPr>
          <a:xfrm>
            <a:off x="7315292" y="123076"/>
            <a:ext cx="3826969" cy="1591425"/>
          </a:xfrm>
          <a:prstGeom prst="rect">
            <a:avLst/>
          </a:prstGeom>
        </p:spPr>
      </p:pic>
      <p:cxnSp>
        <p:nvCxnSpPr>
          <p:cNvPr id="24" name="Düz Ok Bağlayıcısı 23">
            <a:extLst>
              <a:ext uri="{FF2B5EF4-FFF2-40B4-BE49-F238E27FC236}">
                <a16:creationId xmlns:a16="http://schemas.microsoft.com/office/drawing/2014/main" id="{1B9BB6A2-336A-C5A7-7EE8-93D1A03498A1}"/>
              </a:ext>
            </a:extLst>
          </p:cNvPr>
          <p:cNvCxnSpPr/>
          <p:nvPr/>
        </p:nvCxnSpPr>
        <p:spPr>
          <a:xfrm flipV="1">
            <a:off x="2449286" y="816429"/>
            <a:ext cx="4789714" cy="46590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Düz Ok Bağlayıcısı 25">
            <a:extLst>
              <a:ext uri="{FF2B5EF4-FFF2-40B4-BE49-F238E27FC236}">
                <a16:creationId xmlns:a16="http://schemas.microsoft.com/office/drawing/2014/main" id="{BF0790AA-49E1-0226-F045-FD26F388024F}"/>
              </a:ext>
            </a:extLst>
          </p:cNvPr>
          <p:cNvCxnSpPr/>
          <p:nvPr/>
        </p:nvCxnSpPr>
        <p:spPr>
          <a:xfrm flipV="1">
            <a:off x="6096000" y="2764971"/>
            <a:ext cx="2548157" cy="27105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691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Çiftlikte uzaktaki bir traktör">
            <a:extLst>
              <a:ext uri="{FF2B5EF4-FFF2-40B4-BE49-F238E27FC236}">
                <a16:creationId xmlns:a16="http://schemas.microsoft.com/office/drawing/2014/main" id="{C4501B8C-DDCB-7BC4-D4F1-5CDE987CD618}"/>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pic>
        <p:nvPicPr>
          <p:cNvPr id="2" name="Resim 1">
            <a:extLst>
              <a:ext uri="{FF2B5EF4-FFF2-40B4-BE49-F238E27FC236}">
                <a16:creationId xmlns:a16="http://schemas.microsoft.com/office/drawing/2014/main" id="{BDFA08E2-D9E8-C303-04EC-6C99FCAF57AC}"/>
              </a:ext>
            </a:extLst>
          </p:cNvPr>
          <p:cNvPicPr>
            <a:picLocks noChangeAspect="1"/>
          </p:cNvPicPr>
          <p:nvPr/>
        </p:nvPicPr>
        <p:blipFill>
          <a:blip r:embed="rId3"/>
          <a:stretch>
            <a:fillRect/>
          </a:stretch>
        </p:blipFill>
        <p:spPr>
          <a:xfrm>
            <a:off x="365760" y="1543665"/>
            <a:ext cx="8249599" cy="4830033"/>
          </a:xfrm>
          <a:prstGeom prst="rect">
            <a:avLst/>
          </a:prstGeom>
        </p:spPr>
      </p:pic>
      <p:sp>
        <p:nvSpPr>
          <p:cNvPr id="5" name="Metin kutusu 4">
            <a:extLst>
              <a:ext uri="{FF2B5EF4-FFF2-40B4-BE49-F238E27FC236}">
                <a16:creationId xmlns:a16="http://schemas.microsoft.com/office/drawing/2014/main" id="{F72C2FF4-4D50-38B3-CA37-C7AEBBBBCC72}"/>
              </a:ext>
            </a:extLst>
          </p:cNvPr>
          <p:cNvSpPr txBox="1"/>
          <p:nvPr/>
        </p:nvSpPr>
        <p:spPr>
          <a:xfrm>
            <a:off x="500063" y="602665"/>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6" name="Satır Belirtme Çizgisi 1 5">
            <a:extLst>
              <a:ext uri="{FF2B5EF4-FFF2-40B4-BE49-F238E27FC236}">
                <a16:creationId xmlns:a16="http://schemas.microsoft.com/office/drawing/2014/main" id="{5FBBC5BA-6932-A9CB-9BE3-8933C539A35D}"/>
              </a:ext>
            </a:extLst>
          </p:cNvPr>
          <p:cNvSpPr/>
          <p:nvPr/>
        </p:nvSpPr>
        <p:spPr>
          <a:xfrm>
            <a:off x="9291636" y="614095"/>
            <a:ext cx="2675573" cy="1282446"/>
          </a:xfrm>
          <a:prstGeom prst="borderCallout1">
            <a:avLst>
              <a:gd name="adj1" fmla="val 18750"/>
              <a:gd name="adj2" fmla="val -8333"/>
              <a:gd name="adj3" fmla="val 137455"/>
              <a:gd name="adj4" fmla="val -119285"/>
            </a:avLst>
          </a:prstGeom>
          <a:solidFill>
            <a:schemeClr val="tx2">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white"/>
                </a:solidFill>
                <a:effectLst/>
                <a:uLnTx/>
                <a:uFillTx/>
                <a:latin typeface="Neue Haas Grotesk Text Pro"/>
                <a:ea typeface="+mn-ea"/>
                <a:cs typeface="+mn-cs"/>
              </a:rPr>
              <a:t>Sistem, malzeme ve talep miktarları girilerek sipariş oluşturulmasını sağlar. Ayrıca, riskli tedarikçiler listesinden seçim yaparak alternatif tedarikçi sorgulama işlemi gerçekleştirir.</a:t>
            </a:r>
          </a:p>
        </p:txBody>
      </p:sp>
    </p:spTree>
    <p:extLst>
      <p:ext uri="{BB962C8B-B14F-4D97-AF65-F5344CB8AC3E}">
        <p14:creationId xmlns:p14="http://schemas.microsoft.com/office/powerpoint/2010/main" val="3682385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6AC375-B919-3B76-A090-DC94DC9A5D37}"/>
              </a:ext>
            </a:extLst>
          </p:cNvPr>
          <p:cNvSpPr>
            <a:spLocks noGrp="1"/>
          </p:cNvSpPr>
          <p:nvPr>
            <p:ph type="title"/>
          </p:nvPr>
        </p:nvSpPr>
        <p:spPr/>
        <p:txBody>
          <a:bodyPr/>
          <a:lstStyle/>
          <a:p>
            <a:r>
              <a:rPr lang="tr-TR" dirty="0"/>
              <a:t>SUNUM PLANI </a:t>
            </a:r>
          </a:p>
        </p:txBody>
      </p:sp>
      <p:graphicFrame>
        <p:nvGraphicFramePr>
          <p:cNvPr id="7" name="İçerik Yer Tutucusu 2">
            <a:extLst>
              <a:ext uri="{FF2B5EF4-FFF2-40B4-BE49-F238E27FC236}">
                <a16:creationId xmlns:a16="http://schemas.microsoft.com/office/drawing/2014/main" id="{5CEFE887-1F5A-D06B-FF9C-3A60007AAB52}"/>
              </a:ext>
            </a:extLst>
          </p:cNvPr>
          <p:cNvGraphicFramePr>
            <a:graphicFrameLocks noGrp="1"/>
          </p:cNvGraphicFramePr>
          <p:nvPr>
            <p:ph idx="1"/>
            <p:extLst>
              <p:ext uri="{D42A27DB-BD31-4B8C-83A1-F6EECF244321}">
                <p14:modId xmlns:p14="http://schemas.microsoft.com/office/powerpoint/2010/main" val="3205706497"/>
              </p:ext>
            </p:extLst>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077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Çiftlikte uzaktaki bir traktör">
            <a:extLst>
              <a:ext uri="{FF2B5EF4-FFF2-40B4-BE49-F238E27FC236}">
                <a16:creationId xmlns:a16="http://schemas.microsoft.com/office/drawing/2014/main" id="{3213CEB8-75BE-CA9B-3035-F8FAA5242AA7}"/>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pic>
        <p:nvPicPr>
          <p:cNvPr id="2" name="Resim 1">
            <a:extLst>
              <a:ext uri="{FF2B5EF4-FFF2-40B4-BE49-F238E27FC236}">
                <a16:creationId xmlns:a16="http://schemas.microsoft.com/office/drawing/2014/main" id="{F0332881-34DA-BDA9-93F7-D77D0BEC7D31}"/>
              </a:ext>
            </a:extLst>
          </p:cNvPr>
          <p:cNvPicPr>
            <a:picLocks noChangeAspect="1"/>
          </p:cNvPicPr>
          <p:nvPr/>
        </p:nvPicPr>
        <p:blipFill>
          <a:blip r:embed="rId3"/>
          <a:stretch>
            <a:fillRect/>
          </a:stretch>
        </p:blipFill>
        <p:spPr>
          <a:xfrm>
            <a:off x="274298" y="1849673"/>
            <a:ext cx="8249600" cy="4640400"/>
          </a:xfrm>
          <a:prstGeom prst="rect">
            <a:avLst/>
          </a:prstGeom>
        </p:spPr>
      </p:pic>
      <p:sp>
        <p:nvSpPr>
          <p:cNvPr id="10" name="Metin kutusu 9">
            <a:extLst>
              <a:ext uri="{FF2B5EF4-FFF2-40B4-BE49-F238E27FC236}">
                <a16:creationId xmlns:a16="http://schemas.microsoft.com/office/drawing/2014/main" id="{02D4C1F7-CBFB-17E6-60B9-48493BEB6AC2}"/>
              </a:ext>
            </a:extLst>
          </p:cNvPr>
          <p:cNvSpPr txBox="1"/>
          <p:nvPr/>
        </p:nvSpPr>
        <p:spPr>
          <a:xfrm>
            <a:off x="130179" y="367927"/>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 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3" name="Resim 2" descr="metin, ekran görüntüsü, yazılım, web sayfası içeren bir resim&#10;&#10;Açıklama otomatik olarak oluşturuldu">
            <a:extLst>
              <a:ext uri="{FF2B5EF4-FFF2-40B4-BE49-F238E27FC236}">
                <a16:creationId xmlns:a16="http://schemas.microsoft.com/office/drawing/2014/main" id="{EF6A1131-0079-F1BF-0D35-424E171BF86B}"/>
              </a:ext>
            </a:extLst>
          </p:cNvPr>
          <p:cNvPicPr>
            <a:picLocks noChangeAspect="1"/>
          </p:cNvPicPr>
          <p:nvPr/>
        </p:nvPicPr>
        <p:blipFill>
          <a:blip r:embed="rId4">
            <a:extLst>
              <a:ext uri="{28A0092B-C50C-407E-A947-70E740481C1C}">
                <a14:useLocalDpi xmlns:a14="http://schemas.microsoft.com/office/drawing/2010/main" val="0"/>
              </a:ext>
            </a:extLst>
          </a:blip>
          <a:srcRect l="21539" t="34437" r="33730" b="44986"/>
          <a:stretch/>
        </p:blipFill>
        <p:spPr>
          <a:xfrm>
            <a:off x="5987644" y="172756"/>
            <a:ext cx="3041375" cy="1202721"/>
          </a:xfrm>
          <a:prstGeom prst="rect">
            <a:avLst/>
          </a:prstGeom>
        </p:spPr>
      </p:pic>
      <p:pic>
        <p:nvPicPr>
          <p:cNvPr id="6" name="Resim 5">
            <a:extLst>
              <a:ext uri="{FF2B5EF4-FFF2-40B4-BE49-F238E27FC236}">
                <a16:creationId xmlns:a16="http://schemas.microsoft.com/office/drawing/2014/main" id="{5DF9B9E3-DE40-6ABE-A02C-120FF59CB6B1}"/>
              </a:ext>
            </a:extLst>
          </p:cNvPr>
          <p:cNvPicPr>
            <a:picLocks noChangeAspect="1"/>
          </p:cNvPicPr>
          <p:nvPr/>
        </p:nvPicPr>
        <p:blipFill>
          <a:blip r:embed="rId5"/>
          <a:stretch>
            <a:fillRect/>
          </a:stretch>
        </p:blipFill>
        <p:spPr>
          <a:xfrm>
            <a:off x="8877519" y="3251266"/>
            <a:ext cx="2913570" cy="1254167"/>
          </a:xfrm>
          <a:prstGeom prst="rect">
            <a:avLst/>
          </a:prstGeom>
        </p:spPr>
      </p:pic>
      <p:cxnSp>
        <p:nvCxnSpPr>
          <p:cNvPr id="16" name="Düz Ok Bağlayıcısı 15">
            <a:extLst>
              <a:ext uri="{FF2B5EF4-FFF2-40B4-BE49-F238E27FC236}">
                <a16:creationId xmlns:a16="http://schemas.microsoft.com/office/drawing/2014/main" id="{AFADFFDB-2B1D-3087-BE19-41C864D721B6}"/>
              </a:ext>
            </a:extLst>
          </p:cNvPr>
          <p:cNvCxnSpPr/>
          <p:nvPr/>
        </p:nvCxnSpPr>
        <p:spPr>
          <a:xfrm flipV="1">
            <a:off x="1719943" y="1382486"/>
            <a:ext cx="5102500" cy="413657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Düz Ok Bağlayıcısı 16">
            <a:extLst>
              <a:ext uri="{FF2B5EF4-FFF2-40B4-BE49-F238E27FC236}">
                <a16:creationId xmlns:a16="http://schemas.microsoft.com/office/drawing/2014/main" id="{0752E16A-A0AA-5CDB-8DD7-8D2BCADAC4A9}"/>
              </a:ext>
            </a:extLst>
          </p:cNvPr>
          <p:cNvCxnSpPr>
            <a:cxnSpLocks/>
          </p:cNvCxnSpPr>
          <p:nvPr/>
        </p:nvCxnSpPr>
        <p:spPr>
          <a:xfrm flipV="1">
            <a:off x="4522496" y="1994325"/>
            <a:ext cx="4478521" cy="35317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Düz Ok Bağlayıcısı 18">
            <a:extLst>
              <a:ext uri="{FF2B5EF4-FFF2-40B4-BE49-F238E27FC236}">
                <a16:creationId xmlns:a16="http://schemas.microsoft.com/office/drawing/2014/main" id="{F580BAC2-671B-270F-6AF9-931F932F36B7}"/>
              </a:ext>
            </a:extLst>
          </p:cNvPr>
          <p:cNvCxnSpPr>
            <a:cxnSpLocks/>
          </p:cNvCxnSpPr>
          <p:nvPr/>
        </p:nvCxnSpPr>
        <p:spPr>
          <a:xfrm flipV="1">
            <a:off x="6822443" y="3900121"/>
            <a:ext cx="2055076" cy="159716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8" name="Resim 7">
            <a:extLst>
              <a:ext uri="{FF2B5EF4-FFF2-40B4-BE49-F238E27FC236}">
                <a16:creationId xmlns:a16="http://schemas.microsoft.com/office/drawing/2014/main" id="{0C41F4FA-9716-A68E-13D7-D798620ED354}"/>
              </a:ext>
            </a:extLst>
          </p:cNvPr>
          <p:cNvPicPr>
            <a:picLocks noChangeAspect="1"/>
          </p:cNvPicPr>
          <p:nvPr/>
        </p:nvPicPr>
        <p:blipFill>
          <a:blip r:embed="rId6"/>
          <a:stretch>
            <a:fillRect/>
          </a:stretch>
        </p:blipFill>
        <p:spPr>
          <a:xfrm>
            <a:off x="9029019" y="1487778"/>
            <a:ext cx="2913569" cy="1485710"/>
          </a:xfrm>
          <a:prstGeom prst="rect">
            <a:avLst/>
          </a:prstGeom>
        </p:spPr>
      </p:pic>
    </p:spTree>
    <p:extLst>
      <p:ext uri="{BB962C8B-B14F-4D97-AF65-F5344CB8AC3E}">
        <p14:creationId xmlns:p14="http://schemas.microsoft.com/office/powerpoint/2010/main" val="18531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p:tgtEl>
                                          <p:spTgt spid="6"/>
                                        </p:tgtEl>
                                        <p:attrNameLst>
                                          <p:attrName>ppt_y</p:attrName>
                                        </p:attrNameLst>
                                      </p:cBhvr>
                                      <p:tavLst>
                                        <p:tav tm="0">
                                          <p:val>
                                            <p:strVal val="#ppt_y+#ppt_h*1.125000"/>
                                          </p:val>
                                        </p:tav>
                                        <p:tav tm="100000">
                                          <p:val>
                                            <p:strVal val="#ppt_y"/>
                                          </p:val>
                                        </p:tav>
                                      </p:tavLst>
                                    </p:anim>
                                    <p:animEffect transition="in" filter="wipe(up)">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Çiftlikte uzaktaki bir traktör">
            <a:extLst>
              <a:ext uri="{FF2B5EF4-FFF2-40B4-BE49-F238E27FC236}">
                <a16:creationId xmlns:a16="http://schemas.microsoft.com/office/drawing/2014/main" id="{D3D3F8DD-E9DB-2431-E01F-B71165AF3404}"/>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pic>
        <p:nvPicPr>
          <p:cNvPr id="3" name="Resim 2" descr="metin, ekran görüntüsü, yazı tipi içeren bir resim&#10;&#10;Açıklama otomatik olarak oluşturuldu">
            <a:extLst>
              <a:ext uri="{FF2B5EF4-FFF2-40B4-BE49-F238E27FC236}">
                <a16:creationId xmlns:a16="http://schemas.microsoft.com/office/drawing/2014/main" id="{FCB78CDF-D5EE-8928-0183-2BF3F4CFB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73" y="1428594"/>
            <a:ext cx="5371461" cy="4000812"/>
          </a:xfrm>
          <a:prstGeom prst="rect">
            <a:avLst/>
          </a:prstGeom>
        </p:spPr>
      </p:pic>
      <p:pic>
        <p:nvPicPr>
          <p:cNvPr id="4" name="Resim 3">
            <a:extLst>
              <a:ext uri="{FF2B5EF4-FFF2-40B4-BE49-F238E27FC236}">
                <a16:creationId xmlns:a16="http://schemas.microsoft.com/office/drawing/2014/main" id="{89691FF0-594A-1E52-AC80-507A96184C9E}"/>
              </a:ext>
            </a:extLst>
          </p:cNvPr>
          <p:cNvPicPr>
            <a:picLocks noChangeAspect="1"/>
          </p:cNvPicPr>
          <p:nvPr/>
        </p:nvPicPr>
        <p:blipFill>
          <a:blip r:embed="rId4"/>
          <a:stretch>
            <a:fillRect/>
          </a:stretch>
        </p:blipFill>
        <p:spPr>
          <a:xfrm>
            <a:off x="7091382" y="1428594"/>
            <a:ext cx="4666045" cy="2866821"/>
          </a:xfrm>
          <a:prstGeom prst="rect">
            <a:avLst/>
          </a:prstGeom>
        </p:spPr>
      </p:pic>
      <p:sp>
        <p:nvSpPr>
          <p:cNvPr id="6" name="Metin kutusu 5">
            <a:extLst>
              <a:ext uri="{FF2B5EF4-FFF2-40B4-BE49-F238E27FC236}">
                <a16:creationId xmlns:a16="http://schemas.microsoft.com/office/drawing/2014/main" id="{1FCDC008-7FAA-AC74-347A-FD52476AB555}"/>
              </a:ext>
            </a:extLst>
          </p:cNvPr>
          <p:cNvSpPr txBox="1"/>
          <p:nvPr/>
        </p:nvSpPr>
        <p:spPr>
          <a:xfrm>
            <a:off x="347487" y="270980"/>
            <a:ext cx="669471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391582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Çiftlikte uzaktaki bir traktör">
            <a:extLst>
              <a:ext uri="{FF2B5EF4-FFF2-40B4-BE49-F238E27FC236}">
                <a16:creationId xmlns:a16="http://schemas.microsoft.com/office/drawing/2014/main" id="{D9A2CE37-C8AB-ADA9-1154-F887E2DF9C9B}"/>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cxnSp>
        <p:nvCxnSpPr>
          <p:cNvPr id="7" name="Düz Bağlayıcı 6">
            <a:extLst>
              <a:ext uri="{FF2B5EF4-FFF2-40B4-BE49-F238E27FC236}">
                <a16:creationId xmlns:a16="http://schemas.microsoft.com/office/drawing/2014/main" id="{83331757-03FC-8A59-AE5F-7FF81AF8FB04}"/>
              </a:ext>
            </a:extLst>
          </p:cNvPr>
          <p:cNvCxnSpPr/>
          <p:nvPr/>
        </p:nvCxnSpPr>
        <p:spPr>
          <a:xfrm flipV="1">
            <a:off x="3909060" y="3543300"/>
            <a:ext cx="1394460" cy="12573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Metin kutusu 8">
            <a:extLst>
              <a:ext uri="{FF2B5EF4-FFF2-40B4-BE49-F238E27FC236}">
                <a16:creationId xmlns:a16="http://schemas.microsoft.com/office/drawing/2014/main" id="{069C1F83-514B-DD0C-DC13-4A672CD2E537}"/>
              </a:ext>
            </a:extLst>
          </p:cNvPr>
          <p:cNvSpPr txBox="1"/>
          <p:nvPr/>
        </p:nvSpPr>
        <p:spPr>
          <a:xfrm>
            <a:off x="215543" y="453893"/>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0" name="Resim 9">
            <a:extLst>
              <a:ext uri="{FF2B5EF4-FFF2-40B4-BE49-F238E27FC236}">
                <a16:creationId xmlns:a16="http://schemas.microsoft.com/office/drawing/2014/main" id="{C85B785E-A624-5DF5-579D-DAE511DAD8B2}"/>
              </a:ext>
            </a:extLst>
          </p:cNvPr>
          <p:cNvPicPr>
            <a:picLocks noChangeAspect="1"/>
          </p:cNvPicPr>
          <p:nvPr/>
        </p:nvPicPr>
        <p:blipFill>
          <a:blip r:embed="rId3"/>
          <a:stretch>
            <a:fillRect/>
          </a:stretch>
        </p:blipFill>
        <p:spPr>
          <a:xfrm>
            <a:off x="215543" y="1356562"/>
            <a:ext cx="7632700" cy="5245100"/>
          </a:xfrm>
          <a:prstGeom prst="rect">
            <a:avLst/>
          </a:prstGeom>
        </p:spPr>
      </p:pic>
      <p:pic>
        <p:nvPicPr>
          <p:cNvPr id="12" name="Resim 11">
            <a:extLst>
              <a:ext uri="{FF2B5EF4-FFF2-40B4-BE49-F238E27FC236}">
                <a16:creationId xmlns:a16="http://schemas.microsoft.com/office/drawing/2014/main" id="{D1FCEAAB-565E-2D8A-2B87-A1EA0E12792A}"/>
              </a:ext>
            </a:extLst>
          </p:cNvPr>
          <p:cNvPicPr>
            <a:picLocks noChangeAspect="1"/>
          </p:cNvPicPr>
          <p:nvPr/>
        </p:nvPicPr>
        <p:blipFill>
          <a:blip r:embed="rId4"/>
          <a:stretch>
            <a:fillRect/>
          </a:stretch>
        </p:blipFill>
        <p:spPr>
          <a:xfrm>
            <a:off x="8645882" y="1578429"/>
            <a:ext cx="3190547" cy="1548809"/>
          </a:xfrm>
          <a:prstGeom prst="rect">
            <a:avLst/>
          </a:prstGeom>
        </p:spPr>
      </p:pic>
      <p:cxnSp>
        <p:nvCxnSpPr>
          <p:cNvPr id="13" name="Düz Ok Bağlayıcısı 12">
            <a:extLst>
              <a:ext uri="{FF2B5EF4-FFF2-40B4-BE49-F238E27FC236}">
                <a16:creationId xmlns:a16="http://schemas.microsoft.com/office/drawing/2014/main" id="{91A9131C-4892-0A16-895F-9B1A6938FAC5}"/>
              </a:ext>
            </a:extLst>
          </p:cNvPr>
          <p:cNvCxnSpPr>
            <a:cxnSpLocks/>
          </p:cNvCxnSpPr>
          <p:nvPr/>
        </p:nvCxnSpPr>
        <p:spPr>
          <a:xfrm flipV="1">
            <a:off x="3561675" y="2262187"/>
            <a:ext cx="5084208" cy="27996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035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Çiftlikte uzaktaki bir traktör">
            <a:extLst>
              <a:ext uri="{FF2B5EF4-FFF2-40B4-BE49-F238E27FC236}">
                <a16:creationId xmlns:a16="http://schemas.microsoft.com/office/drawing/2014/main" id="{66F51294-9EEA-116D-D594-904DF0118EEB}"/>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3384530" cy="6858001"/>
          </a:xfrm>
          <a:prstGeom prst="rect">
            <a:avLst/>
          </a:prstGeom>
        </p:spPr>
      </p:pic>
      <p:sp>
        <p:nvSpPr>
          <p:cNvPr id="7" name="Metin kutusu 6">
            <a:extLst>
              <a:ext uri="{FF2B5EF4-FFF2-40B4-BE49-F238E27FC236}">
                <a16:creationId xmlns:a16="http://schemas.microsoft.com/office/drawing/2014/main" id="{E50ACB17-28B3-A57F-01BB-773D23759C44}"/>
              </a:ext>
            </a:extLst>
          </p:cNvPr>
          <p:cNvSpPr txBox="1"/>
          <p:nvPr/>
        </p:nvSpPr>
        <p:spPr>
          <a:xfrm>
            <a:off x="200883" y="319857"/>
            <a:ext cx="669226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000" b="1" i="0" u="none" strike="noStrike" kern="1200" cap="none" spc="0" normalizeH="0" baseline="0" noProof="0" dirty="0">
                <a:ln>
                  <a:noFill/>
                </a:ln>
                <a:solidFill>
                  <a:srgbClr val="000000"/>
                </a:solidFill>
                <a:effectLst/>
                <a:uLnTx/>
                <a:uFillTx/>
                <a:latin typeface="Neue Haas Grotesk Text Pro"/>
                <a:ea typeface="+mn-ea"/>
                <a:cs typeface="+mn-cs"/>
              </a:rPr>
              <a:t>METOT UYGULAMASI</a:t>
            </a:r>
            <a:endParaRPr kumimoji="0" lang="tr-TR" sz="40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8" name="Resim 7">
            <a:extLst>
              <a:ext uri="{FF2B5EF4-FFF2-40B4-BE49-F238E27FC236}">
                <a16:creationId xmlns:a16="http://schemas.microsoft.com/office/drawing/2014/main" id="{2D2E8CB3-A17C-15F8-B1C1-48FD0CAD9FD7}"/>
              </a:ext>
            </a:extLst>
          </p:cNvPr>
          <p:cNvPicPr>
            <a:picLocks noChangeAspect="1"/>
          </p:cNvPicPr>
          <p:nvPr/>
        </p:nvPicPr>
        <p:blipFill>
          <a:blip r:embed="rId3"/>
          <a:stretch>
            <a:fillRect/>
          </a:stretch>
        </p:blipFill>
        <p:spPr>
          <a:xfrm>
            <a:off x="200883" y="1308594"/>
            <a:ext cx="7670800" cy="5207000"/>
          </a:xfrm>
          <a:prstGeom prst="rect">
            <a:avLst/>
          </a:prstGeom>
        </p:spPr>
      </p:pic>
      <p:pic>
        <p:nvPicPr>
          <p:cNvPr id="11" name="Resim 10">
            <a:extLst>
              <a:ext uri="{FF2B5EF4-FFF2-40B4-BE49-F238E27FC236}">
                <a16:creationId xmlns:a16="http://schemas.microsoft.com/office/drawing/2014/main" id="{F0B0E466-1945-B861-A96A-C3B66D339E65}"/>
              </a:ext>
            </a:extLst>
          </p:cNvPr>
          <p:cNvPicPr>
            <a:picLocks noChangeAspect="1"/>
          </p:cNvPicPr>
          <p:nvPr/>
        </p:nvPicPr>
        <p:blipFill>
          <a:blip r:embed="rId4"/>
          <a:stretch>
            <a:fillRect/>
          </a:stretch>
        </p:blipFill>
        <p:spPr>
          <a:xfrm>
            <a:off x="8593944" y="1436914"/>
            <a:ext cx="3479306" cy="1546358"/>
          </a:xfrm>
          <a:prstGeom prst="rect">
            <a:avLst/>
          </a:prstGeom>
        </p:spPr>
      </p:pic>
      <p:cxnSp>
        <p:nvCxnSpPr>
          <p:cNvPr id="12" name="Düz Ok Bağlayıcısı 11">
            <a:extLst>
              <a:ext uri="{FF2B5EF4-FFF2-40B4-BE49-F238E27FC236}">
                <a16:creationId xmlns:a16="http://schemas.microsoft.com/office/drawing/2014/main" id="{7F2B3CCB-C971-E0B5-2C96-DB1FD289C5D7}"/>
              </a:ext>
            </a:extLst>
          </p:cNvPr>
          <p:cNvCxnSpPr>
            <a:cxnSpLocks/>
          </p:cNvCxnSpPr>
          <p:nvPr/>
        </p:nvCxnSpPr>
        <p:spPr>
          <a:xfrm flipV="1">
            <a:off x="3547015" y="2100943"/>
            <a:ext cx="5046929" cy="28599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48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8970B6-667D-D5EC-A514-77177467FFBF}"/>
              </a:ext>
            </a:extLst>
          </p:cNvPr>
          <p:cNvSpPr>
            <a:spLocks noGrp="1"/>
          </p:cNvSpPr>
          <p:nvPr>
            <p:ph type="title"/>
          </p:nvPr>
        </p:nvSpPr>
        <p:spPr>
          <a:xfrm>
            <a:off x="838521" y="336898"/>
            <a:ext cx="10506456" cy="1014984"/>
          </a:xfrm>
        </p:spPr>
        <p:txBody>
          <a:bodyPr anchor="b">
            <a:normAutofit/>
          </a:bodyPr>
          <a:lstStyle/>
          <a:p>
            <a:r>
              <a:rPr lang="tr-TR" sz="3100" dirty="0"/>
              <a:t>İKİNCİ DÖNEM ARA SUNUMUNA KADAR GERÇEKLEŞTİRİLECEK ÇALIŞMALAR</a:t>
            </a:r>
          </a:p>
        </p:txBody>
      </p:sp>
      <p:graphicFrame>
        <p:nvGraphicFramePr>
          <p:cNvPr id="20" name="İçerik Yer Tutucusu 4">
            <a:extLst>
              <a:ext uri="{FF2B5EF4-FFF2-40B4-BE49-F238E27FC236}">
                <a16:creationId xmlns:a16="http://schemas.microsoft.com/office/drawing/2014/main" id="{DBC535D8-D2AE-0BC3-0DE8-DB168240D56D}"/>
              </a:ext>
            </a:extLst>
          </p:cNvPr>
          <p:cNvGraphicFramePr>
            <a:graphicFrameLocks noGrp="1"/>
          </p:cNvGraphicFramePr>
          <p:nvPr>
            <p:ph idx="1"/>
          </p:nvPr>
        </p:nvGraphicFramePr>
        <p:xfrm>
          <a:off x="838200" y="1926266"/>
          <a:ext cx="11107994" cy="45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3180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graphicEl>
                                              <a:dgm id="{9D09D198-2ED3-48C3-8F3B-96CD8D5F6E13}"/>
                                            </p:graphicEl>
                                          </p:spTgt>
                                        </p:tgtEl>
                                        <p:attrNameLst>
                                          <p:attrName>style.visibility</p:attrName>
                                        </p:attrNameLst>
                                      </p:cBhvr>
                                      <p:to>
                                        <p:strVal val="visible"/>
                                      </p:to>
                                    </p:set>
                                    <p:animEffect transition="in" filter="fade">
                                      <p:cBhvr>
                                        <p:cTn id="7" dur="500"/>
                                        <p:tgtEl>
                                          <p:spTgt spid="20">
                                            <p:graphicEl>
                                              <a:dgm id="{9D09D198-2ED3-48C3-8F3B-96CD8D5F6E1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graphicEl>
                                              <a:dgm id="{8C997303-0198-446D-AC49-60B1DAF49354}"/>
                                            </p:graphicEl>
                                          </p:spTgt>
                                        </p:tgtEl>
                                        <p:attrNameLst>
                                          <p:attrName>style.visibility</p:attrName>
                                        </p:attrNameLst>
                                      </p:cBhvr>
                                      <p:to>
                                        <p:strVal val="visible"/>
                                      </p:to>
                                    </p:set>
                                    <p:animEffect transition="in" filter="fade">
                                      <p:cBhvr>
                                        <p:cTn id="10" dur="500"/>
                                        <p:tgtEl>
                                          <p:spTgt spid="20">
                                            <p:graphicEl>
                                              <a:dgm id="{8C997303-0198-446D-AC49-60B1DAF4935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graphicEl>
                                              <a:dgm id="{DE77FB2A-2335-4C2C-81D9-4700A605E9B5}"/>
                                            </p:graphicEl>
                                          </p:spTgt>
                                        </p:tgtEl>
                                        <p:attrNameLst>
                                          <p:attrName>style.visibility</p:attrName>
                                        </p:attrNameLst>
                                      </p:cBhvr>
                                      <p:to>
                                        <p:strVal val="visible"/>
                                      </p:to>
                                    </p:set>
                                    <p:animEffect transition="in" filter="fade">
                                      <p:cBhvr>
                                        <p:cTn id="15" dur="500"/>
                                        <p:tgtEl>
                                          <p:spTgt spid="20">
                                            <p:graphicEl>
                                              <a:dgm id="{DE77FB2A-2335-4C2C-81D9-4700A605E9B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graphicEl>
                                              <a:dgm id="{1F9BFC10-753B-46F9-8CD6-E512903C78EE}"/>
                                            </p:graphicEl>
                                          </p:spTgt>
                                        </p:tgtEl>
                                        <p:attrNameLst>
                                          <p:attrName>style.visibility</p:attrName>
                                        </p:attrNameLst>
                                      </p:cBhvr>
                                      <p:to>
                                        <p:strVal val="visible"/>
                                      </p:to>
                                    </p:set>
                                    <p:animEffect transition="in" filter="fade">
                                      <p:cBhvr>
                                        <p:cTn id="18" dur="500"/>
                                        <p:tgtEl>
                                          <p:spTgt spid="20">
                                            <p:graphicEl>
                                              <a:dgm id="{1F9BFC10-753B-46F9-8CD6-E512903C78E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graphicEl>
                                              <a:dgm id="{7666F86F-90EE-48CD-B0B6-EADFACD2AAE5}"/>
                                            </p:graphicEl>
                                          </p:spTgt>
                                        </p:tgtEl>
                                        <p:attrNameLst>
                                          <p:attrName>style.visibility</p:attrName>
                                        </p:attrNameLst>
                                      </p:cBhvr>
                                      <p:to>
                                        <p:strVal val="visible"/>
                                      </p:to>
                                    </p:set>
                                    <p:animEffect transition="in" filter="fade">
                                      <p:cBhvr>
                                        <p:cTn id="23" dur="500"/>
                                        <p:tgtEl>
                                          <p:spTgt spid="20">
                                            <p:graphicEl>
                                              <a:dgm id="{7666F86F-90EE-48CD-B0B6-EADFACD2AAE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graphicEl>
                                              <a:dgm id="{29F9E897-7939-4EE2-9A3D-194D1F32573B}"/>
                                            </p:graphicEl>
                                          </p:spTgt>
                                        </p:tgtEl>
                                        <p:attrNameLst>
                                          <p:attrName>style.visibility</p:attrName>
                                        </p:attrNameLst>
                                      </p:cBhvr>
                                      <p:to>
                                        <p:strVal val="visible"/>
                                      </p:to>
                                    </p:set>
                                    <p:animEffect transition="in" filter="fade">
                                      <p:cBhvr>
                                        <p:cTn id="26" dur="500"/>
                                        <p:tgtEl>
                                          <p:spTgt spid="20">
                                            <p:graphicEl>
                                              <a:dgm id="{29F9E897-7939-4EE2-9A3D-194D1F32573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graphicEl>
                                              <a:dgm id="{F840EED9-4A60-4600-9486-DE070EB482E6}"/>
                                            </p:graphicEl>
                                          </p:spTgt>
                                        </p:tgtEl>
                                        <p:attrNameLst>
                                          <p:attrName>style.visibility</p:attrName>
                                        </p:attrNameLst>
                                      </p:cBhvr>
                                      <p:to>
                                        <p:strVal val="visible"/>
                                      </p:to>
                                    </p:set>
                                    <p:animEffect transition="in" filter="fade">
                                      <p:cBhvr>
                                        <p:cTn id="31" dur="500"/>
                                        <p:tgtEl>
                                          <p:spTgt spid="20">
                                            <p:graphicEl>
                                              <a:dgm id="{F840EED9-4A60-4600-9486-DE070EB482E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graphicEl>
                                              <a:dgm id="{84025596-C33F-46A9-81BC-C5CA89B9B308}"/>
                                            </p:graphicEl>
                                          </p:spTgt>
                                        </p:tgtEl>
                                        <p:attrNameLst>
                                          <p:attrName>style.visibility</p:attrName>
                                        </p:attrNameLst>
                                      </p:cBhvr>
                                      <p:to>
                                        <p:strVal val="visible"/>
                                      </p:to>
                                    </p:set>
                                    <p:animEffect transition="in" filter="fade">
                                      <p:cBhvr>
                                        <p:cTn id="34" dur="500"/>
                                        <p:tgtEl>
                                          <p:spTgt spid="20">
                                            <p:graphicEl>
                                              <a:dgm id="{84025596-C33F-46A9-81BC-C5CA89B9B30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yazı tipi, tasarım içeren bir resim&#10;&#10;Açıklama otomatik olarak oluşturuldu">
            <a:extLst>
              <a:ext uri="{FF2B5EF4-FFF2-40B4-BE49-F238E27FC236}">
                <a16:creationId xmlns:a16="http://schemas.microsoft.com/office/drawing/2014/main" id="{5D7AFD1E-2C63-06F4-CD89-040E9A626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43" y="53235"/>
            <a:ext cx="12034913" cy="6751529"/>
          </a:xfrm>
          <a:prstGeom prst="rect">
            <a:avLst/>
          </a:prstGeom>
        </p:spPr>
      </p:pic>
    </p:spTree>
    <p:extLst>
      <p:ext uri="{BB962C8B-B14F-4D97-AF65-F5344CB8AC3E}">
        <p14:creationId xmlns:p14="http://schemas.microsoft.com/office/powerpoint/2010/main" val="91343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20A17E12-6860-CC1D-91D5-36FEC3F13F7D}"/>
              </a:ext>
            </a:extLst>
          </p:cNvPr>
          <p:cNvSpPr txBox="1"/>
          <p:nvPr/>
        </p:nvSpPr>
        <p:spPr>
          <a:xfrm>
            <a:off x="1015692" y="178343"/>
            <a:ext cx="5608185" cy="14439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latin typeface="+mj-lt"/>
                <a:ea typeface="+mj-ea"/>
                <a:cs typeface="+mj-cs"/>
              </a:rPr>
              <a:t>PROJE PLANI</a:t>
            </a:r>
          </a:p>
        </p:txBody>
      </p:sp>
      <p:pic>
        <p:nvPicPr>
          <p:cNvPr id="3" name="Resim 2" descr="metin, çizgi, sayı, numara, yazı tipi içeren bir resim&#10;&#10;Açıklama otomatik olarak oluşturuldu">
            <a:extLst>
              <a:ext uri="{FF2B5EF4-FFF2-40B4-BE49-F238E27FC236}">
                <a16:creationId xmlns:a16="http://schemas.microsoft.com/office/drawing/2014/main" id="{87CE5F87-C9C1-C692-B133-493C0CE17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92" y="2212258"/>
            <a:ext cx="10677833" cy="4365523"/>
          </a:xfrm>
          <a:prstGeom prst="rect">
            <a:avLst/>
          </a:prstGeom>
        </p:spPr>
      </p:pic>
    </p:spTree>
    <p:extLst>
      <p:ext uri="{BB962C8B-B14F-4D97-AF65-F5344CB8AC3E}">
        <p14:creationId xmlns:p14="http://schemas.microsoft.com/office/powerpoint/2010/main" val="123514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8" name="Rectangle 67">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39" name="İçerik Yer Tutucusu 38" descr="araba lastiği, tekerlek, taşıt, araç, kara taşıtı içeren bir resim&#10;&#10;Açıklama otomatik olarak oluşturuldu">
            <a:extLst>
              <a:ext uri="{FF2B5EF4-FFF2-40B4-BE49-F238E27FC236}">
                <a16:creationId xmlns:a16="http://schemas.microsoft.com/office/drawing/2014/main" id="{D4C303F8-8AF9-34E3-4538-22CB71B8D14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5858"/>
          <a:stretch/>
        </p:blipFill>
        <p:spPr>
          <a:xfrm>
            <a:off x="-2" y="-1"/>
            <a:ext cx="12192001" cy="6858000"/>
          </a:xfrm>
          <a:prstGeom prst="rect">
            <a:avLst/>
          </a:prstGeom>
        </p:spPr>
      </p:pic>
      <p:sp>
        <p:nvSpPr>
          <p:cNvPr id="70" name="Rectangle 6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4052235-62BB-1868-1ED3-0C8C619BE040}"/>
              </a:ext>
            </a:extLst>
          </p:cNvPr>
          <p:cNvSpPr>
            <a:spLocks noGrp="1"/>
          </p:cNvSpPr>
          <p:nvPr>
            <p:ph type="title"/>
          </p:nvPr>
        </p:nvSpPr>
        <p:spPr>
          <a:xfrm>
            <a:off x="856210" y="4909985"/>
            <a:ext cx="3212386" cy="1185353"/>
          </a:xfrm>
        </p:spPr>
        <p:txBody>
          <a:bodyPr vert="horz" lIns="91440" tIns="45720" rIns="91440" bIns="45720" rtlCol="0" anchor="ctr">
            <a:normAutofit/>
          </a:bodyPr>
          <a:lstStyle/>
          <a:p>
            <a:r>
              <a:rPr lang="en-US" sz="2600">
                <a:solidFill>
                  <a:schemeClr val="bg1"/>
                </a:solidFill>
              </a:rPr>
              <a:t>Bizi Dinlediğiniz İçin Teşekkür Ederiz..</a:t>
            </a:r>
          </a:p>
        </p:txBody>
      </p:sp>
      <p:sp>
        <p:nvSpPr>
          <p:cNvPr id="72" name="Rectangle 7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582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DC1E95-F593-8E63-D8F6-91C143750F77}"/>
              </a:ext>
            </a:extLst>
          </p:cNvPr>
          <p:cNvSpPr>
            <a:spLocks noGrp="1"/>
          </p:cNvSpPr>
          <p:nvPr>
            <p:ph type="title"/>
          </p:nvPr>
        </p:nvSpPr>
        <p:spPr>
          <a:xfrm>
            <a:off x="1011936" y="587968"/>
            <a:ext cx="10168128" cy="1179576"/>
          </a:xfrm>
        </p:spPr>
        <p:txBody>
          <a:bodyPr>
            <a:normAutofit fontScale="90000"/>
          </a:bodyPr>
          <a:lstStyle/>
          <a:p>
            <a:r>
              <a:rPr lang="tr-TR" sz="4400" dirty="0"/>
              <a:t>MEVCUT DURUM ANALİZİ</a:t>
            </a:r>
            <a:br>
              <a:rPr lang="tr-TR" sz="4400" dirty="0"/>
            </a:br>
            <a:br>
              <a:rPr lang="tr-TR" sz="4400" dirty="0"/>
            </a:br>
            <a:r>
              <a:rPr lang="tr-TR" sz="4000" dirty="0"/>
              <a:t>TEDARİK ZİNCİRİ İŞ AKIŞI</a:t>
            </a:r>
            <a:endParaRPr lang="tr-TR" dirty="0"/>
          </a:p>
        </p:txBody>
      </p:sp>
      <p:graphicFrame>
        <p:nvGraphicFramePr>
          <p:cNvPr id="5" name="İçerik Yer Tutucusu 2">
            <a:extLst>
              <a:ext uri="{FF2B5EF4-FFF2-40B4-BE49-F238E27FC236}">
                <a16:creationId xmlns:a16="http://schemas.microsoft.com/office/drawing/2014/main" id="{78ED68BD-E0DA-88AD-B12D-D428EB76990B}"/>
              </a:ext>
            </a:extLst>
          </p:cNvPr>
          <p:cNvGraphicFramePr>
            <a:graphicFrameLocks noGrp="1"/>
          </p:cNvGraphicFramePr>
          <p:nvPr>
            <p:ph idx="1"/>
            <p:extLst>
              <p:ext uri="{D42A27DB-BD31-4B8C-83A1-F6EECF244321}">
                <p14:modId xmlns:p14="http://schemas.microsoft.com/office/powerpoint/2010/main" val="2550462402"/>
              </p:ext>
            </p:extLst>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050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6698D1-5C31-CD93-221F-9C2AB34FD455}"/>
              </a:ext>
            </a:extLst>
          </p:cNvPr>
          <p:cNvSpPr>
            <a:spLocks noGrp="1"/>
          </p:cNvSpPr>
          <p:nvPr>
            <p:ph type="title"/>
          </p:nvPr>
        </p:nvSpPr>
        <p:spPr>
          <a:xfrm>
            <a:off x="1011936" y="568304"/>
            <a:ext cx="10168128" cy="1179576"/>
          </a:xfrm>
        </p:spPr>
        <p:txBody>
          <a:bodyPr>
            <a:normAutofit fontScale="90000"/>
          </a:bodyPr>
          <a:lstStyle/>
          <a:p>
            <a:r>
              <a:rPr lang="tr-TR" sz="4000" dirty="0"/>
              <a:t>MEVCUT DURUM ANALİZİ</a:t>
            </a:r>
            <a:br>
              <a:rPr lang="tr-TR" sz="4000" dirty="0"/>
            </a:br>
            <a:br>
              <a:rPr lang="tr-TR" sz="4000" dirty="0"/>
            </a:br>
            <a:r>
              <a:rPr lang="tr-TR" sz="3600" dirty="0"/>
              <a:t>TEDARİK ZİNCİRİ İŞ AKIŞI</a:t>
            </a:r>
          </a:p>
        </p:txBody>
      </p:sp>
      <p:graphicFrame>
        <p:nvGraphicFramePr>
          <p:cNvPr id="5" name="İçerik Yer Tutucusu 2">
            <a:extLst>
              <a:ext uri="{FF2B5EF4-FFF2-40B4-BE49-F238E27FC236}">
                <a16:creationId xmlns:a16="http://schemas.microsoft.com/office/drawing/2014/main" id="{2409C3AA-EC4A-4E3C-555C-B54D7A7464A2}"/>
              </a:ext>
            </a:extLst>
          </p:cNvPr>
          <p:cNvGraphicFramePr>
            <a:graphicFrameLocks noGrp="1"/>
          </p:cNvGraphicFramePr>
          <p:nvPr>
            <p:ph idx="1"/>
            <p:extLst>
              <p:ext uri="{D42A27DB-BD31-4B8C-83A1-F6EECF244321}">
                <p14:modId xmlns:p14="http://schemas.microsoft.com/office/powerpoint/2010/main" val="1690093595"/>
              </p:ext>
            </p:extLst>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ağ Ok 2">
            <a:extLst>
              <a:ext uri="{FF2B5EF4-FFF2-40B4-BE49-F238E27FC236}">
                <a16:creationId xmlns:a16="http://schemas.microsoft.com/office/drawing/2014/main" id="{70D6D034-6843-FFD1-E60E-86E01D82866F}"/>
              </a:ext>
            </a:extLst>
          </p:cNvPr>
          <p:cNvSpPr/>
          <p:nvPr/>
        </p:nvSpPr>
        <p:spPr>
          <a:xfrm>
            <a:off x="3272010" y="3364303"/>
            <a:ext cx="539827" cy="1293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Sağ Ok 3">
            <a:extLst>
              <a:ext uri="{FF2B5EF4-FFF2-40B4-BE49-F238E27FC236}">
                <a16:creationId xmlns:a16="http://schemas.microsoft.com/office/drawing/2014/main" id="{36B4798C-F23C-2687-4556-563ECEE21993}"/>
              </a:ext>
            </a:extLst>
          </p:cNvPr>
          <p:cNvSpPr/>
          <p:nvPr/>
        </p:nvSpPr>
        <p:spPr>
          <a:xfrm>
            <a:off x="5930067" y="3364303"/>
            <a:ext cx="539827" cy="1293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 name="Sağ Ok 5">
            <a:extLst>
              <a:ext uri="{FF2B5EF4-FFF2-40B4-BE49-F238E27FC236}">
                <a16:creationId xmlns:a16="http://schemas.microsoft.com/office/drawing/2014/main" id="{A71B7778-F6E7-8508-C390-944AA7AB17A8}"/>
              </a:ext>
            </a:extLst>
          </p:cNvPr>
          <p:cNvSpPr/>
          <p:nvPr/>
        </p:nvSpPr>
        <p:spPr>
          <a:xfrm>
            <a:off x="8622720" y="3364303"/>
            <a:ext cx="539827" cy="1293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 name="Sağ Ok 6">
            <a:extLst>
              <a:ext uri="{FF2B5EF4-FFF2-40B4-BE49-F238E27FC236}">
                <a16:creationId xmlns:a16="http://schemas.microsoft.com/office/drawing/2014/main" id="{03D71B1D-C247-A415-BBFB-3B2EF408E2EB}"/>
              </a:ext>
            </a:extLst>
          </p:cNvPr>
          <p:cNvSpPr/>
          <p:nvPr/>
        </p:nvSpPr>
        <p:spPr>
          <a:xfrm>
            <a:off x="3272009" y="5191678"/>
            <a:ext cx="539827" cy="1293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Sağ Ok 7">
            <a:extLst>
              <a:ext uri="{FF2B5EF4-FFF2-40B4-BE49-F238E27FC236}">
                <a16:creationId xmlns:a16="http://schemas.microsoft.com/office/drawing/2014/main" id="{B90D6C1F-7CD6-E2F7-523A-A0F2D994DDC7}"/>
              </a:ext>
            </a:extLst>
          </p:cNvPr>
          <p:cNvSpPr/>
          <p:nvPr/>
        </p:nvSpPr>
        <p:spPr>
          <a:xfrm>
            <a:off x="5930066" y="5191677"/>
            <a:ext cx="539827" cy="1293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Sağ Ok 8">
            <a:extLst>
              <a:ext uri="{FF2B5EF4-FFF2-40B4-BE49-F238E27FC236}">
                <a16:creationId xmlns:a16="http://schemas.microsoft.com/office/drawing/2014/main" id="{B47ED052-3B5A-222D-266C-BABA363FB6D0}"/>
              </a:ext>
            </a:extLst>
          </p:cNvPr>
          <p:cNvSpPr/>
          <p:nvPr/>
        </p:nvSpPr>
        <p:spPr>
          <a:xfrm>
            <a:off x="8588123" y="5191676"/>
            <a:ext cx="539827" cy="1293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0" name="Yukarı Bükülü Ok 19">
            <a:extLst>
              <a:ext uri="{FF2B5EF4-FFF2-40B4-BE49-F238E27FC236}">
                <a16:creationId xmlns:a16="http://schemas.microsoft.com/office/drawing/2014/main" id="{00828C79-4AC7-73F1-53B6-4725200F3E1D}"/>
              </a:ext>
            </a:extLst>
          </p:cNvPr>
          <p:cNvSpPr/>
          <p:nvPr/>
        </p:nvSpPr>
        <p:spPr>
          <a:xfrm rot="10800000">
            <a:off x="2144109" y="4340544"/>
            <a:ext cx="8071945" cy="200599"/>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Eksi 20">
            <a:extLst>
              <a:ext uri="{FF2B5EF4-FFF2-40B4-BE49-F238E27FC236}">
                <a16:creationId xmlns:a16="http://schemas.microsoft.com/office/drawing/2014/main" id="{D55FB39C-BED2-386A-00A2-5F11328432A2}"/>
              </a:ext>
            </a:extLst>
          </p:cNvPr>
          <p:cNvSpPr/>
          <p:nvPr/>
        </p:nvSpPr>
        <p:spPr>
          <a:xfrm rot="16200000">
            <a:off x="10010765" y="4130451"/>
            <a:ext cx="410578" cy="210208"/>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3336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B4EB064B-048C-4695-9D61-93D43F66B543}"/>
                                            </p:graphicEl>
                                          </p:spTgt>
                                        </p:tgtEl>
                                        <p:attrNameLst>
                                          <p:attrName>style.visibility</p:attrName>
                                        </p:attrNameLst>
                                      </p:cBhvr>
                                      <p:to>
                                        <p:strVal val="visible"/>
                                      </p:to>
                                    </p:set>
                                    <p:animEffect transition="in" filter="fade">
                                      <p:cBhvr>
                                        <p:cTn id="7" dur="1000"/>
                                        <p:tgtEl>
                                          <p:spTgt spid="5">
                                            <p:graphicEl>
                                              <a:dgm id="{B4EB064B-048C-4695-9D61-93D43F66B543}"/>
                                            </p:graphicEl>
                                          </p:spTgt>
                                        </p:tgtEl>
                                      </p:cBhvr>
                                    </p:animEffect>
                                    <p:anim calcmode="lin" valueType="num">
                                      <p:cBhvr>
                                        <p:cTn id="8" dur="1000" fill="hold"/>
                                        <p:tgtEl>
                                          <p:spTgt spid="5">
                                            <p:graphicEl>
                                              <a:dgm id="{B4EB064B-048C-4695-9D61-93D43F66B543}"/>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B4EB064B-048C-4695-9D61-93D43F66B54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507E2FED-88E5-4749-A477-1723C8A8C1F3}"/>
                                            </p:graphicEl>
                                          </p:spTgt>
                                        </p:tgtEl>
                                        <p:attrNameLst>
                                          <p:attrName>style.visibility</p:attrName>
                                        </p:attrNameLst>
                                      </p:cBhvr>
                                      <p:to>
                                        <p:strVal val="visible"/>
                                      </p:to>
                                    </p:set>
                                    <p:animEffect transition="in" filter="fade">
                                      <p:cBhvr>
                                        <p:cTn id="14" dur="1000"/>
                                        <p:tgtEl>
                                          <p:spTgt spid="5">
                                            <p:graphicEl>
                                              <a:dgm id="{507E2FED-88E5-4749-A477-1723C8A8C1F3}"/>
                                            </p:graphicEl>
                                          </p:spTgt>
                                        </p:tgtEl>
                                      </p:cBhvr>
                                    </p:animEffect>
                                    <p:anim calcmode="lin" valueType="num">
                                      <p:cBhvr>
                                        <p:cTn id="15" dur="1000" fill="hold"/>
                                        <p:tgtEl>
                                          <p:spTgt spid="5">
                                            <p:graphicEl>
                                              <a:dgm id="{507E2FED-88E5-4749-A477-1723C8A8C1F3}"/>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507E2FED-88E5-4749-A477-1723C8A8C1F3}"/>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graphicEl>
                                              <a:dgm id="{B0AB67CE-6359-4318-A695-1125465A0915}"/>
                                            </p:graphicEl>
                                          </p:spTgt>
                                        </p:tgtEl>
                                        <p:attrNameLst>
                                          <p:attrName>style.visibility</p:attrName>
                                        </p:attrNameLst>
                                      </p:cBhvr>
                                      <p:to>
                                        <p:strVal val="visible"/>
                                      </p:to>
                                    </p:set>
                                    <p:animEffect transition="in" filter="fade">
                                      <p:cBhvr>
                                        <p:cTn id="19" dur="1000"/>
                                        <p:tgtEl>
                                          <p:spTgt spid="5">
                                            <p:graphicEl>
                                              <a:dgm id="{B0AB67CE-6359-4318-A695-1125465A0915}"/>
                                            </p:graphicEl>
                                          </p:spTgt>
                                        </p:tgtEl>
                                      </p:cBhvr>
                                    </p:animEffect>
                                    <p:anim calcmode="lin" valueType="num">
                                      <p:cBhvr>
                                        <p:cTn id="20" dur="1000" fill="hold"/>
                                        <p:tgtEl>
                                          <p:spTgt spid="5">
                                            <p:graphicEl>
                                              <a:dgm id="{B0AB67CE-6359-4318-A695-1125465A0915}"/>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B0AB67CE-6359-4318-A695-1125465A0915}"/>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B3AC7DE7-1949-43B2-91D9-24CB8B76C200}"/>
                                            </p:graphicEl>
                                          </p:spTgt>
                                        </p:tgtEl>
                                        <p:attrNameLst>
                                          <p:attrName>style.visibility</p:attrName>
                                        </p:attrNameLst>
                                      </p:cBhvr>
                                      <p:to>
                                        <p:strVal val="visible"/>
                                      </p:to>
                                    </p:set>
                                    <p:animEffect transition="in" filter="fade">
                                      <p:cBhvr>
                                        <p:cTn id="26" dur="1000"/>
                                        <p:tgtEl>
                                          <p:spTgt spid="5">
                                            <p:graphicEl>
                                              <a:dgm id="{B3AC7DE7-1949-43B2-91D9-24CB8B76C200}"/>
                                            </p:graphicEl>
                                          </p:spTgt>
                                        </p:tgtEl>
                                      </p:cBhvr>
                                    </p:animEffect>
                                    <p:anim calcmode="lin" valueType="num">
                                      <p:cBhvr>
                                        <p:cTn id="27" dur="1000" fill="hold"/>
                                        <p:tgtEl>
                                          <p:spTgt spid="5">
                                            <p:graphicEl>
                                              <a:dgm id="{B3AC7DE7-1949-43B2-91D9-24CB8B76C200}"/>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B3AC7DE7-1949-43B2-91D9-24CB8B76C200}"/>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graphicEl>
                                              <a:dgm id="{B4AAF45A-FB51-4CF4-8B85-A9E15952206C}"/>
                                            </p:graphicEl>
                                          </p:spTgt>
                                        </p:tgtEl>
                                        <p:attrNameLst>
                                          <p:attrName>style.visibility</p:attrName>
                                        </p:attrNameLst>
                                      </p:cBhvr>
                                      <p:to>
                                        <p:strVal val="visible"/>
                                      </p:to>
                                    </p:set>
                                    <p:animEffect transition="in" filter="fade">
                                      <p:cBhvr>
                                        <p:cTn id="31" dur="1000"/>
                                        <p:tgtEl>
                                          <p:spTgt spid="5">
                                            <p:graphicEl>
                                              <a:dgm id="{B4AAF45A-FB51-4CF4-8B85-A9E15952206C}"/>
                                            </p:graphicEl>
                                          </p:spTgt>
                                        </p:tgtEl>
                                      </p:cBhvr>
                                    </p:animEffect>
                                    <p:anim calcmode="lin" valueType="num">
                                      <p:cBhvr>
                                        <p:cTn id="32" dur="1000" fill="hold"/>
                                        <p:tgtEl>
                                          <p:spTgt spid="5">
                                            <p:graphicEl>
                                              <a:dgm id="{B4AAF45A-FB51-4CF4-8B85-A9E15952206C}"/>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B4AAF45A-FB51-4CF4-8B85-A9E15952206C}"/>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graphicEl>
                                              <a:dgm id="{81B35473-A2E1-496D-B99D-E4C1860820E6}"/>
                                            </p:graphicEl>
                                          </p:spTgt>
                                        </p:tgtEl>
                                        <p:attrNameLst>
                                          <p:attrName>style.visibility</p:attrName>
                                        </p:attrNameLst>
                                      </p:cBhvr>
                                      <p:to>
                                        <p:strVal val="visible"/>
                                      </p:to>
                                    </p:set>
                                    <p:animEffect transition="in" filter="fade">
                                      <p:cBhvr>
                                        <p:cTn id="38" dur="1000"/>
                                        <p:tgtEl>
                                          <p:spTgt spid="5">
                                            <p:graphicEl>
                                              <a:dgm id="{81B35473-A2E1-496D-B99D-E4C1860820E6}"/>
                                            </p:graphicEl>
                                          </p:spTgt>
                                        </p:tgtEl>
                                      </p:cBhvr>
                                    </p:animEffect>
                                    <p:anim calcmode="lin" valueType="num">
                                      <p:cBhvr>
                                        <p:cTn id="39" dur="1000" fill="hold"/>
                                        <p:tgtEl>
                                          <p:spTgt spid="5">
                                            <p:graphicEl>
                                              <a:dgm id="{81B35473-A2E1-496D-B99D-E4C1860820E6}"/>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81B35473-A2E1-496D-B99D-E4C1860820E6}"/>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DF8DD55E-08F7-4503-8ECA-090E9CC7CD1B}"/>
                                            </p:graphicEl>
                                          </p:spTgt>
                                        </p:tgtEl>
                                        <p:attrNameLst>
                                          <p:attrName>style.visibility</p:attrName>
                                        </p:attrNameLst>
                                      </p:cBhvr>
                                      <p:to>
                                        <p:strVal val="visible"/>
                                      </p:to>
                                    </p:set>
                                    <p:animEffect transition="in" filter="fade">
                                      <p:cBhvr>
                                        <p:cTn id="43" dur="1000"/>
                                        <p:tgtEl>
                                          <p:spTgt spid="5">
                                            <p:graphicEl>
                                              <a:dgm id="{DF8DD55E-08F7-4503-8ECA-090E9CC7CD1B}"/>
                                            </p:graphicEl>
                                          </p:spTgt>
                                        </p:tgtEl>
                                      </p:cBhvr>
                                    </p:animEffect>
                                    <p:anim calcmode="lin" valueType="num">
                                      <p:cBhvr>
                                        <p:cTn id="44" dur="1000" fill="hold"/>
                                        <p:tgtEl>
                                          <p:spTgt spid="5">
                                            <p:graphicEl>
                                              <a:dgm id="{DF8DD55E-08F7-4503-8ECA-090E9CC7CD1B}"/>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DF8DD55E-08F7-4503-8ECA-090E9CC7CD1B}"/>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
                                            <p:graphicEl>
                                              <a:dgm id="{CD0AF473-0865-4592-AA63-70A2A5A8C5A7}"/>
                                            </p:graphicEl>
                                          </p:spTgt>
                                        </p:tgtEl>
                                        <p:attrNameLst>
                                          <p:attrName>style.visibility</p:attrName>
                                        </p:attrNameLst>
                                      </p:cBhvr>
                                      <p:to>
                                        <p:strVal val="visible"/>
                                      </p:to>
                                    </p:set>
                                    <p:animEffect transition="in" filter="fade">
                                      <p:cBhvr>
                                        <p:cTn id="50" dur="1000"/>
                                        <p:tgtEl>
                                          <p:spTgt spid="5">
                                            <p:graphicEl>
                                              <a:dgm id="{CD0AF473-0865-4592-AA63-70A2A5A8C5A7}"/>
                                            </p:graphicEl>
                                          </p:spTgt>
                                        </p:tgtEl>
                                      </p:cBhvr>
                                    </p:animEffect>
                                    <p:anim calcmode="lin" valueType="num">
                                      <p:cBhvr>
                                        <p:cTn id="51" dur="1000" fill="hold"/>
                                        <p:tgtEl>
                                          <p:spTgt spid="5">
                                            <p:graphicEl>
                                              <a:dgm id="{CD0AF473-0865-4592-AA63-70A2A5A8C5A7}"/>
                                            </p:graphicEl>
                                          </p:spTgt>
                                        </p:tgtEl>
                                        <p:attrNameLst>
                                          <p:attrName>ppt_x</p:attrName>
                                        </p:attrNameLst>
                                      </p:cBhvr>
                                      <p:tavLst>
                                        <p:tav tm="0">
                                          <p:val>
                                            <p:strVal val="#ppt_x"/>
                                          </p:val>
                                        </p:tav>
                                        <p:tav tm="100000">
                                          <p:val>
                                            <p:strVal val="#ppt_x"/>
                                          </p:val>
                                        </p:tav>
                                      </p:tavLst>
                                    </p:anim>
                                    <p:anim calcmode="lin" valueType="num">
                                      <p:cBhvr>
                                        <p:cTn id="52" dur="1000" fill="hold"/>
                                        <p:tgtEl>
                                          <p:spTgt spid="5">
                                            <p:graphicEl>
                                              <a:dgm id="{CD0AF473-0865-4592-AA63-70A2A5A8C5A7}"/>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
                                            <p:graphicEl>
                                              <a:dgm id="{5EC26E0F-23DF-454C-8B06-62295311D803}"/>
                                            </p:graphicEl>
                                          </p:spTgt>
                                        </p:tgtEl>
                                        <p:attrNameLst>
                                          <p:attrName>style.visibility</p:attrName>
                                        </p:attrNameLst>
                                      </p:cBhvr>
                                      <p:to>
                                        <p:strVal val="visible"/>
                                      </p:to>
                                    </p:set>
                                    <p:animEffect transition="in" filter="fade">
                                      <p:cBhvr>
                                        <p:cTn id="55" dur="1000"/>
                                        <p:tgtEl>
                                          <p:spTgt spid="5">
                                            <p:graphicEl>
                                              <a:dgm id="{5EC26E0F-23DF-454C-8B06-62295311D803}"/>
                                            </p:graphicEl>
                                          </p:spTgt>
                                        </p:tgtEl>
                                      </p:cBhvr>
                                    </p:animEffect>
                                    <p:anim calcmode="lin" valueType="num">
                                      <p:cBhvr>
                                        <p:cTn id="56" dur="1000" fill="hold"/>
                                        <p:tgtEl>
                                          <p:spTgt spid="5">
                                            <p:graphicEl>
                                              <a:dgm id="{5EC26E0F-23DF-454C-8B06-62295311D803}"/>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5EC26E0F-23DF-454C-8B06-62295311D803}"/>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5">
                                            <p:graphicEl>
                                              <a:dgm id="{03223B44-0DBB-49E0-BECE-707359E425C3}"/>
                                            </p:graphicEl>
                                          </p:spTgt>
                                        </p:tgtEl>
                                        <p:attrNameLst>
                                          <p:attrName>style.visibility</p:attrName>
                                        </p:attrNameLst>
                                      </p:cBhvr>
                                      <p:to>
                                        <p:strVal val="visible"/>
                                      </p:to>
                                    </p:set>
                                    <p:animEffect transition="in" filter="fade">
                                      <p:cBhvr>
                                        <p:cTn id="62" dur="1000"/>
                                        <p:tgtEl>
                                          <p:spTgt spid="5">
                                            <p:graphicEl>
                                              <a:dgm id="{03223B44-0DBB-49E0-BECE-707359E425C3}"/>
                                            </p:graphicEl>
                                          </p:spTgt>
                                        </p:tgtEl>
                                      </p:cBhvr>
                                    </p:animEffect>
                                    <p:anim calcmode="lin" valueType="num">
                                      <p:cBhvr>
                                        <p:cTn id="63" dur="1000" fill="hold"/>
                                        <p:tgtEl>
                                          <p:spTgt spid="5">
                                            <p:graphicEl>
                                              <a:dgm id="{03223B44-0DBB-49E0-BECE-707359E425C3}"/>
                                            </p:graphicEl>
                                          </p:spTgt>
                                        </p:tgtEl>
                                        <p:attrNameLst>
                                          <p:attrName>ppt_x</p:attrName>
                                        </p:attrNameLst>
                                      </p:cBhvr>
                                      <p:tavLst>
                                        <p:tav tm="0">
                                          <p:val>
                                            <p:strVal val="#ppt_x"/>
                                          </p:val>
                                        </p:tav>
                                        <p:tav tm="100000">
                                          <p:val>
                                            <p:strVal val="#ppt_x"/>
                                          </p:val>
                                        </p:tav>
                                      </p:tavLst>
                                    </p:anim>
                                    <p:anim calcmode="lin" valueType="num">
                                      <p:cBhvr>
                                        <p:cTn id="64" dur="1000" fill="hold"/>
                                        <p:tgtEl>
                                          <p:spTgt spid="5">
                                            <p:graphicEl>
                                              <a:dgm id="{03223B44-0DBB-49E0-BECE-707359E425C3}"/>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graphicEl>
                                              <a:dgm id="{A5BBABD0-FC55-4D5D-92CB-BF9FA6B54E28}"/>
                                            </p:graphicEl>
                                          </p:spTgt>
                                        </p:tgtEl>
                                        <p:attrNameLst>
                                          <p:attrName>style.visibility</p:attrName>
                                        </p:attrNameLst>
                                      </p:cBhvr>
                                      <p:to>
                                        <p:strVal val="visible"/>
                                      </p:to>
                                    </p:set>
                                    <p:animEffect transition="in" filter="fade">
                                      <p:cBhvr>
                                        <p:cTn id="67" dur="1000"/>
                                        <p:tgtEl>
                                          <p:spTgt spid="5">
                                            <p:graphicEl>
                                              <a:dgm id="{A5BBABD0-FC55-4D5D-92CB-BF9FA6B54E28}"/>
                                            </p:graphicEl>
                                          </p:spTgt>
                                        </p:tgtEl>
                                      </p:cBhvr>
                                    </p:animEffect>
                                    <p:anim calcmode="lin" valueType="num">
                                      <p:cBhvr>
                                        <p:cTn id="68" dur="1000" fill="hold"/>
                                        <p:tgtEl>
                                          <p:spTgt spid="5">
                                            <p:graphicEl>
                                              <a:dgm id="{A5BBABD0-FC55-4D5D-92CB-BF9FA6B54E28}"/>
                                            </p:graphicEl>
                                          </p:spTgt>
                                        </p:tgtEl>
                                        <p:attrNameLst>
                                          <p:attrName>ppt_x</p:attrName>
                                        </p:attrNameLst>
                                      </p:cBhvr>
                                      <p:tavLst>
                                        <p:tav tm="0">
                                          <p:val>
                                            <p:strVal val="#ppt_x"/>
                                          </p:val>
                                        </p:tav>
                                        <p:tav tm="100000">
                                          <p:val>
                                            <p:strVal val="#ppt_x"/>
                                          </p:val>
                                        </p:tav>
                                      </p:tavLst>
                                    </p:anim>
                                    <p:anim calcmode="lin" valueType="num">
                                      <p:cBhvr>
                                        <p:cTn id="69" dur="1000" fill="hold"/>
                                        <p:tgtEl>
                                          <p:spTgt spid="5">
                                            <p:graphicEl>
                                              <a:dgm id="{A5BBABD0-FC55-4D5D-92CB-BF9FA6B54E28}"/>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5">
                                            <p:graphicEl>
                                              <a:dgm id="{984BB92D-7AA9-4434-8282-57A23175BE19}"/>
                                            </p:graphicEl>
                                          </p:spTgt>
                                        </p:tgtEl>
                                        <p:attrNameLst>
                                          <p:attrName>style.visibility</p:attrName>
                                        </p:attrNameLst>
                                      </p:cBhvr>
                                      <p:to>
                                        <p:strVal val="visible"/>
                                      </p:to>
                                    </p:set>
                                    <p:animEffect transition="in" filter="fade">
                                      <p:cBhvr>
                                        <p:cTn id="74" dur="1000"/>
                                        <p:tgtEl>
                                          <p:spTgt spid="5">
                                            <p:graphicEl>
                                              <a:dgm id="{984BB92D-7AA9-4434-8282-57A23175BE19}"/>
                                            </p:graphicEl>
                                          </p:spTgt>
                                        </p:tgtEl>
                                      </p:cBhvr>
                                    </p:animEffect>
                                    <p:anim calcmode="lin" valueType="num">
                                      <p:cBhvr>
                                        <p:cTn id="75" dur="1000" fill="hold"/>
                                        <p:tgtEl>
                                          <p:spTgt spid="5">
                                            <p:graphicEl>
                                              <a:dgm id="{984BB92D-7AA9-4434-8282-57A23175BE19}"/>
                                            </p:graphicEl>
                                          </p:spTgt>
                                        </p:tgtEl>
                                        <p:attrNameLst>
                                          <p:attrName>ppt_x</p:attrName>
                                        </p:attrNameLst>
                                      </p:cBhvr>
                                      <p:tavLst>
                                        <p:tav tm="0">
                                          <p:val>
                                            <p:strVal val="#ppt_x"/>
                                          </p:val>
                                        </p:tav>
                                        <p:tav tm="100000">
                                          <p:val>
                                            <p:strVal val="#ppt_x"/>
                                          </p:val>
                                        </p:tav>
                                      </p:tavLst>
                                    </p:anim>
                                    <p:anim calcmode="lin" valueType="num">
                                      <p:cBhvr>
                                        <p:cTn id="76" dur="1000" fill="hold"/>
                                        <p:tgtEl>
                                          <p:spTgt spid="5">
                                            <p:graphicEl>
                                              <a:dgm id="{984BB92D-7AA9-4434-8282-57A23175BE19}"/>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
                                            <p:graphicEl>
                                              <a:dgm id="{DBFB5A82-6E0C-4B2C-BCBC-F0B30C96454D}"/>
                                            </p:graphicEl>
                                          </p:spTgt>
                                        </p:tgtEl>
                                        <p:attrNameLst>
                                          <p:attrName>style.visibility</p:attrName>
                                        </p:attrNameLst>
                                      </p:cBhvr>
                                      <p:to>
                                        <p:strVal val="visible"/>
                                      </p:to>
                                    </p:set>
                                    <p:animEffect transition="in" filter="fade">
                                      <p:cBhvr>
                                        <p:cTn id="79" dur="1000"/>
                                        <p:tgtEl>
                                          <p:spTgt spid="5">
                                            <p:graphicEl>
                                              <a:dgm id="{DBFB5A82-6E0C-4B2C-BCBC-F0B30C96454D}"/>
                                            </p:graphicEl>
                                          </p:spTgt>
                                        </p:tgtEl>
                                      </p:cBhvr>
                                    </p:animEffect>
                                    <p:anim calcmode="lin" valueType="num">
                                      <p:cBhvr>
                                        <p:cTn id="80" dur="1000" fill="hold"/>
                                        <p:tgtEl>
                                          <p:spTgt spid="5">
                                            <p:graphicEl>
                                              <a:dgm id="{DBFB5A82-6E0C-4B2C-BCBC-F0B30C96454D}"/>
                                            </p:graphicEl>
                                          </p:spTgt>
                                        </p:tgtEl>
                                        <p:attrNameLst>
                                          <p:attrName>ppt_x</p:attrName>
                                        </p:attrNameLst>
                                      </p:cBhvr>
                                      <p:tavLst>
                                        <p:tav tm="0">
                                          <p:val>
                                            <p:strVal val="#ppt_x"/>
                                          </p:val>
                                        </p:tav>
                                        <p:tav tm="100000">
                                          <p:val>
                                            <p:strVal val="#ppt_x"/>
                                          </p:val>
                                        </p:tav>
                                      </p:tavLst>
                                    </p:anim>
                                    <p:anim calcmode="lin" valueType="num">
                                      <p:cBhvr>
                                        <p:cTn id="81" dur="1000" fill="hold"/>
                                        <p:tgtEl>
                                          <p:spTgt spid="5">
                                            <p:graphicEl>
                                              <a:dgm id="{DBFB5A82-6E0C-4B2C-BCBC-F0B30C96454D}"/>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5">
                                            <p:graphicEl>
                                              <a:dgm id="{7CCFC696-F813-4678-99C2-3DC5988ED020}"/>
                                            </p:graphicEl>
                                          </p:spTgt>
                                        </p:tgtEl>
                                        <p:attrNameLst>
                                          <p:attrName>style.visibility</p:attrName>
                                        </p:attrNameLst>
                                      </p:cBhvr>
                                      <p:to>
                                        <p:strVal val="visible"/>
                                      </p:to>
                                    </p:set>
                                    <p:animEffect transition="in" filter="fade">
                                      <p:cBhvr>
                                        <p:cTn id="86" dur="1000"/>
                                        <p:tgtEl>
                                          <p:spTgt spid="5">
                                            <p:graphicEl>
                                              <a:dgm id="{7CCFC696-F813-4678-99C2-3DC5988ED020}"/>
                                            </p:graphicEl>
                                          </p:spTgt>
                                        </p:tgtEl>
                                      </p:cBhvr>
                                    </p:animEffect>
                                    <p:anim calcmode="lin" valueType="num">
                                      <p:cBhvr>
                                        <p:cTn id="87" dur="1000" fill="hold"/>
                                        <p:tgtEl>
                                          <p:spTgt spid="5">
                                            <p:graphicEl>
                                              <a:dgm id="{7CCFC696-F813-4678-99C2-3DC5988ED020}"/>
                                            </p:graphicEl>
                                          </p:spTgt>
                                        </p:tgtEl>
                                        <p:attrNameLst>
                                          <p:attrName>ppt_x</p:attrName>
                                        </p:attrNameLst>
                                      </p:cBhvr>
                                      <p:tavLst>
                                        <p:tav tm="0">
                                          <p:val>
                                            <p:strVal val="#ppt_x"/>
                                          </p:val>
                                        </p:tav>
                                        <p:tav tm="100000">
                                          <p:val>
                                            <p:strVal val="#ppt_x"/>
                                          </p:val>
                                        </p:tav>
                                      </p:tavLst>
                                    </p:anim>
                                    <p:anim calcmode="lin" valueType="num">
                                      <p:cBhvr>
                                        <p:cTn id="88" dur="1000" fill="hold"/>
                                        <p:tgtEl>
                                          <p:spTgt spid="5">
                                            <p:graphicEl>
                                              <a:dgm id="{7CCFC696-F813-4678-99C2-3DC5988ED020}"/>
                                            </p:graphic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5">
                                            <p:graphicEl>
                                              <a:dgm id="{6D577701-0BA3-4D04-9D8A-F336F085A9DC}"/>
                                            </p:graphicEl>
                                          </p:spTgt>
                                        </p:tgtEl>
                                        <p:attrNameLst>
                                          <p:attrName>style.visibility</p:attrName>
                                        </p:attrNameLst>
                                      </p:cBhvr>
                                      <p:to>
                                        <p:strVal val="visible"/>
                                      </p:to>
                                    </p:set>
                                    <p:animEffect transition="in" filter="fade">
                                      <p:cBhvr>
                                        <p:cTn id="91" dur="1000"/>
                                        <p:tgtEl>
                                          <p:spTgt spid="5">
                                            <p:graphicEl>
                                              <a:dgm id="{6D577701-0BA3-4D04-9D8A-F336F085A9DC}"/>
                                            </p:graphicEl>
                                          </p:spTgt>
                                        </p:tgtEl>
                                      </p:cBhvr>
                                    </p:animEffect>
                                    <p:anim calcmode="lin" valueType="num">
                                      <p:cBhvr>
                                        <p:cTn id="92" dur="1000" fill="hold"/>
                                        <p:tgtEl>
                                          <p:spTgt spid="5">
                                            <p:graphicEl>
                                              <a:dgm id="{6D577701-0BA3-4D04-9D8A-F336F085A9DC}"/>
                                            </p:graphicEl>
                                          </p:spTgt>
                                        </p:tgtEl>
                                        <p:attrNameLst>
                                          <p:attrName>ppt_x</p:attrName>
                                        </p:attrNameLst>
                                      </p:cBhvr>
                                      <p:tavLst>
                                        <p:tav tm="0">
                                          <p:val>
                                            <p:strVal val="#ppt_x"/>
                                          </p:val>
                                        </p:tav>
                                        <p:tav tm="100000">
                                          <p:val>
                                            <p:strVal val="#ppt_x"/>
                                          </p:val>
                                        </p:tav>
                                      </p:tavLst>
                                    </p:anim>
                                    <p:anim calcmode="lin" valueType="num">
                                      <p:cBhvr>
                                        <p:cTn id="93" dur="1000" fill="hold"/>
                                        <p:tgtEl>
                                          <p:spTgt spid="5">
                                            <p:graphicEl>
                                              <a:dgm id="{6D577701-0BA3-4D04-9D8A-F336F085A9D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pic>
        <p:nvPicPr>
          <p:cNvPr id="5" name="İçerik Yer Tutucusu 4">
            <a:extLst>
              <a:ext uri="{FF2B5EF4-FFF2-40B4-BE49-F238E27FC236}">
                <a16:creationId xmlns:a16="http://schemas.microsoft.com/office/drawing/2014/main" id="{E665C4DC-F7B9-B5B3-F489-A5A47DA07DD2}"/>
              </a:ext>
            </a:extLst>
          </p:cNvPr>
          <p:cNvPicPr>
            <a:picLocks noChangeAspect="1"/>
          </p:cNvPicPr>
          <p:nvPr/>
        </p:nvPicPr>
        <p:blipFill>
          <a:blip r:embed="rId3">
            <a:extLst>
              <a:ext uri="{28A0092B-C50C-407E-A947-70E740481C1C}">
                <a14:useLocalDpi xmlns:a14="http://schemas.microsoft.com/office/drawing/2010/main" val="0"/>
              </a:ext>
            </a:extLst>
          </a:blip>
          <a:srcRect t="5126" r="2" b="16364"/>
          <a:stretch/>
        </p:blipFill>
        <p:spPr>
          <a:xfrm>
            <a:off x="4234051" y="10"/>
            <a:ext cx="7957949" cy="6857990"/>
          </a:xfrm>
          <a:prstGeom prst="rect">
            <a:avLst/>
          </a:prstGeom>
        </p:spPr>
      </p:pic>
      <p:sp>
        <p:nvSpPr>
          <p:cNvPr id="23" name="Rectangle 1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Başlık 1">
            <a:extLst>
              <a:ext uri="{FF2B5EF4-FFF2-40B4-BE49-F238E27FC236}">
                <a16:creationId xmlns:a16="http://schemas.microsoft.com/office/drawing/2014/main" id="{C201E2E8-1DA6-DB3A-69CF-21CE75FCACD8}"/>
              </a:ext>
            </a:extLst>
          </p:cNvPr>
          <p:cNvSpPr>
            <a:spLocks noGrp="1"/>
          </p:cNvSpPr>
          <p:nvPr>
            <p:ph type="title"/>
          </p:nvPr>
        </p:nvSpPr>
        <p:spPr>
          <a:xfrm>
            <a:off x="371094" y="1161288"/>
            <a:ext cx="3438144" cy="1124712"/>
          </a:xfrm>
        </p:spPr>
        <p:txBody>
          <a:bodyPr anchor="b">
            <a:normAutofit/>
          </a:bodyPr>
          <a:lstStyle/>
          <a:p>
            <a:r>
              <a:rPr lang="tr-TR" sz="2800" dirty="0">
                <a:solidFill>
                  <a:schemeClr val="bg1"/>
                </a:solidFill>
              </a:rPr>
              <a:t>PROJE KONUSU</a:t>
            </a:r>
          </a:p>
        </p:txBody>
      </p:sp>
      <p:sp>
        <p:nvSpPr>
          <p:cNvPr id="24"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Metin kutusu 2">
            <a:extLst>
              <a:ext uri="{FF2B5EF4-FFF2-40B4-BE49-F238E27FC236}">
                <a16:creationId xmlns:a16="http://schemas.microsoft.com/office/drawing/2014/main" id="{D7347F71-C99D-FEF9-5BF7-5BEB7314FB15}"/>
              </a:ext>
            </a:extLst>
          </p:cNvPr>
          <p:cNvSpPr txBox="1"/>
          <p:nvPr/>
        </p:nvSpPr>
        <p:spPr>
          <a:xfrm>
            <a:off x="424815" y="2641907"/>
            <a:ext cx="3974190" cy="1892826"/>
          </a:xfrm>
          <a:prstGeom prst="rect">
            <a:avLst/>
          </a:prstGeom>
          <a:noFill/>
        </p:spPr>
        <p:txBody>
          <a:bodyPr vert="horz"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Neue Haas Grotesk Text Pro"/>
                <a:ea typeface="+mn-ea"/>
                <a:cs typeface="+mn-cs"/>
              </a:rPr>
              <a:t>TürkTraktör </a:t>
            </a:r>
            <a:r>
              <a:rPr kumimoji="0" lang="en-US" sz="1800" b="0" i="0" u="none" strike="noStrike" kern="1200" cap="none" spc="0" normalizeH="0" baseline="0" noProof="0" dirty="0" err="1">
                <a:ln>
                  <a:noFill/>
                </a:ln>
                <a:solidFill>
                  <a:prstClr val="white"/>
                </a:solidFill>
                <a:effectLst/>
                <a:uLnTx/>
                <a:uFillTx/>
                <a:latin typeface="Neue Haas Grotesk Text Pro"/>
                <a:ea typeface="+mn-ea"/>
                <a:cs typeface="+mn-cs"/>
              </a:rPr>
              <a:t>firması</a:t>
            </a:r>
            <a:r>
              <a:rPr kumimoji="0" lang="tr-TR" sz="1800" b="0" i="0" u="none" strike="noStrike" kern="1200" cap="none" spc="0" normalizeH="0" baseline="0" noProof="0" dirty="0" err="1">
                <a:ln>
                  <a:noFill/>
                </a:ln>
                <a:solidFill>
                  <a:prstClr val="white"/>
                </a:solidFill>
                <a:effectLst/>
                <a:uLnTx/>
                <a:uFillTx/>
                <a:latin typeface="Neue Haas Grotesk Text Pro"/>
                <a:ea typeface="+mn-ea"/>
                <a:cs typeface="+mn-cs"/>
              </a:rPr>
              <a:t>nda</a:t>
            </a: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 planlanan üretim emirlerinde girdi gecikmelerine sebep olan faktörlerin incelenerek çözüm önerilerinin geliştirilmesi amaçlanmıştır.</a:t>
            </a: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tr-TR" sz="9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4079317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Rectangle 4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useBgFill="1">
        <p:nvSpPr>
          <p:cNvPr id="46" name="Rectangle 4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6C08551-EC64-4CD8-CCFD-A99BE3F4D78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err="1"/>
              <a:t>Balık</a:t>
            </a:r>
            <a:r>
              <a:rPr lang="en-US" dirty="0"/>
              <a:t> </a:t>
            </a:r>
            <a:r>
              <a:rPr lang="en-US" dirty="0" err="1"/>
              <a:t>Kılçığı</a:t>
            </a:r>
            <a:r>
              <a:rPr lang="en-US" dirty="0"/>
              <a:t> Diyagramı</a:t>
            </a:r>
          </a:p>
        </p:txBody>
      </p:sp>
      <p:sp>
        <p:nvSpPr>
          <p:cNvPr id="48" name="Rectangle: Rounded Corners 4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9" name="Resim 8" descr="metin, diyagram, ekran görüntüsü, yazı tipi içeren bir resim&#10;&#10;Açıklama otomatik olarak oluşturuldu">
            <a:extLst>
              <a:ext uri="{FF2B5EF4-FFF2-40B4-BE49-F238E27FC236}">
                <a16:creationId xmlns:a16="http://schemas.microsoft.com/office/drawing/2014/main" id="{F5FE55DE-43A5-3910-A673-A09E344BC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615" y="1794268"/>
            <a:ext cx="8626273" cy="5063732"/>
          </a:xfrm>
          <a:prstGeom prst="rect">
            <a:avLst/>
          </a:prstGeom>
        </p:spPr>
      </p:pic>
    </p:spTree>
    <p:extLst>
      <p:ext uri="{BB962C8B-B14F-4D97-AF65-F5344CB8AC3E}">
        <p14:creationId xmlns:p14="http://schemas.microsoft.com/office/powerpoint/2010/main" val="70176620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15EC14B1-762A-03E8-6209-7F4EEDDCC0FA}"/>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a:t>PARETO GRAFİĞİ</a:t>
            </a: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çerik Yer Tutucusu 6" descr="metin, ekran görüntüsü, çizgi, öykü gelişim çizgisi; kumpas; grafiğini çıkarma içeren bir resim&#10;&#10;Açıklama otomatik olarak oluşturuldu">
            <a:extLst>
              <a:ext uri="{FF2B5EF4-FFF2-40B4-BE49-F238E27FC236}">
                <a16:creationId xmlns:a16="http://schemas.microsoft.com/office/drawing/2014/main" id="{67A3FD79-0CE5-5A05-CE5D-89A444DF99BD}"/>
              </a:ext>
            </a:extLst>
          </p:cNvPr>
          <p:cNvPicPr>
            <a:picLocks noChangeAspect="1"/>
          </p:cNvPicPr>
          <p:nvPr/>
        </p:nvPicPr>
        <p:blipFill>
          <a:blip r:embed="rId2">
            <a:extLst>
              <a:ext uri="{28A0092B-C50C-407E-A947-70E740481C1C}">
                <a14:useLocalDpi xmlns:a14="http://schemas.microsoft.com/office/drawing/2010/main" val="0"/>
              </a:ext>
            </a:extLst>
          </a:blip>
          <a:srcRect t="7674" r="2" b="925"/>
          <a:stretch/>
        </p:blipFill>
        <p:spPr>
          <a:xfrm>
            <a:off x="908304" y="2155966"/>
            <a:ext cx="6009855" cy="4153394"/>
          </a:xfrm>
          <a:prstGeom prst="rect">
            <a:avLst/>
          </a:prstGeom>
        </p:spPr>
      </p:pic>
      <p:sp>
        <p:nvSpPr>
          <p:cNvPr id="4" name="İçerik Yer Tutucusu 3">
            <a:extLst>
              <a:ext uri="{FF2B5EF4-FFF2-40B4-BE49-F238E27FC236}">
                <a16:creationId xmlns:a16="http://schemas.microsoft.com/office/drawing/2014/main" id="{CE7FD3CF-FBD2-8DFF-7A40-1EA892E7E2FB}"/>
              </a:ext>
            </a:extLst>
          </p:cNvPr>
          <p:cNvSpPr>
            <a:spLocks noGrp="1"/>
          </p:cNvSpPr>
          <p:nvPr>
            <p:ph idx="1"/>
          </p:nvPr>
        </p:nvSpPr>
        <p:spPr>
          <a:xfrm>
            <a:off x="7411453" y="2478024"/>
            <a:ext cx="3872243" cy="3694176"/>
          </a:xfrm>
        </p:spPr>
        <p:txBody>
          <a:bodyPr vert="horz" lIns="91440" tIns="45720" rIns="91440" bIns="45720" rtlCol="0" anchor="ctr">
            <a:normAutofit/>
          </a:bodyPr>
          <a:lstStyle/>
          <a:p>
            <a:pPr>
              <a:spcAft>
                <a:spcPts val="600"/>
              </a:spcAft>
            </a:pPr>
            <a:r>
              <a:rPr lang="en-US" sz="1800"/>
              <a:t>TürkTraktör firmasında üretim emirlerinin gerçekleştirilememesine sebep olan faktörler incelendiğinde, yapılan pareto analizi sonucunda Parça 1, Parça 3, Parça 4, Parça 5, Parça 6, Parça 11, Parça 12 ve Parça 13’ün karşılanamayan siparişlerin büyük kısmını oluşturan kritik parçalar olduğu görülmüştür.  </a:t>
            </a:r>
          </a:p>
        </p:txBody>
      </p:sp>
    </p:spTree>
    <p:extLst>
      <p:ext uri="{BB962C8B-B14F-4D97-AF65-F5344CB8AC3E}">
        <p14:creationId xmlns:p14="http://schemas.microsoft.com/office/powerpoint/2010/main" val="4366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BA8960-C9F0-A7EC-C0C8-04616A16B2CC}"/>
            </a:ext>
          </a:extLst>
        </p:cNvPr>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CB514D82-D6AD-13A1-042F-B11B639C9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pic>
        <p:nvPicPr>
          <p:cNvPr id="5" name="İçerik Yer Tutucusu 4">
            <a:extLst>
              <a:ext uri="{FF2B5EF4-FFF2-40B4-BE49-F238E27FC236}">
                <a16:creationId xmlns:a16="http://schemas.microsoft.com/office/drawing/2014/main" id="{59AE96FE-AC2B-4EBA-8B71-A7E1BB27F810}"/>
              </a:ext>
            </a:extLst>
          </p:cNvPr>
          <p:cNvPicPr>
            <a:picLocks noChangeAspect="1"/>
          </p:cNvPicPr>
          <p:nvPr/>
        </p:nvPicPr>
        <p:blipFill>
          <a:blip r:embed="rId2">
            <a:extLst>
              <a:ext uri="{28A0092B-C50C-407E-A947-70E740481C1C}">
                <a14:useLocalDpi xmlns:a14="http://schemas.microsoft.com/office/drawing/2010/main" val="0"/>
              </a:ext>
            </a:extLst>
          </a:blip>
          <a:srcRect t="5126" r="2" b="16364"/>
          <a:stretch/>
        </p:blipFill>
        <p:spPr>
          <a:xfrm>
            <a:off x="3522468" y="10"/>
            <a:ext cx="8669532" cy="6857990"/>
          </a:xfrm>
          <a:prstGeom prst="rect">
            <a:avLst/>
          </a:prstGeom>
        </p:spPr>
      </p:pic>
      <p:sp>
        <p:nvSpPr>
          <p:cNvPr id="23" name="Rectangle 13">
            <a:extLst>
              <a:ext uri="{FF2B5EF4-FFF2-40B4-BE49-F238E27FC236}">
                <a16:creationId xmlns:a16="http://schemas.microsoft.com/office/drawing/2014/main" id="{D470BB5A-9E74-ABE1-47BE-89780BFAA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Başlık 1">
            <a:extLst>
              <a:ext uri="{FF2B5EF4-FFF2-40B4-BE49-F238E27FC236}">
                <a16:creationId xmlns:a16="http://schemas.microsoft.com/office/drawing/2014/main" id="{41CCAE17-C69C-4E0D-695A-026AC1314004}"/>
              </a:ext>
            </a:extLst>
          </p:cNvPr>
          <p:cNvSpPr>
            <a:spLocks noGrp="1"/>
          </p:cNvSpPr>
          <p:nvPr>
            <p:ph type="title"/>
          </p:nvPr>
        </p:nvSpPr>
        <p:spPr>
          <a:xfrm>
            <a:off x="371094" y="1161288"/>
            <a:ext cx="3438144" cy="1124712"/>
          </a:xfrm>
        </p:spPr>
        <p:txBody>
          <a:bodyPr anchor="b">
            <a:normAutofit/>
          </a:bodyPr>
          <a:lstStyle/>
          <a:p>
            <a:r>
              <a:rPr lang="tr-TR" sz="2800" dirty="0">
                <a:solidFill>
                  <a:schemeClr val="bg1"/>
                </a:solidFill>
              </a:rPr>
              <a:t>PROBLEM TANIMI</a:t>
            </a:r>
          </a:p>
        </p:txBody>
      </p:sp>
      <p:sp>
        <p:nvSpPr>
          <p:cNvPr id="24" name="Rectangle 15">
            <a:extLst>
              <a:ext uri="{FF2B5EF4-FFF2-40B4-BE49-F238E27FC236}">
                <a16:creationId xmlns:a16="http://schemas.microsoft.com/office/drawing/2014/main" id="{913006AA-733A-0606-CDFC-2A1A7F118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6546E419-53D5-A961-4314-141637AE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Metin kutusu 5">
            <a:extLst>
              <a:ext uri="{FF2B5EF4-FFF2-40B4-BE49-F238E27FC236}">
                <a16:creationId xmlns:a16="http://schemas.microsoft.com/office/drawing/2014/main" id="{DE857C41-2BCB-4A17-3297-54D308337E5B}"/>
              </a:ext>
            </a:extLst>
          </p:cNvPr>
          <p:cNvSpPr txBox="1"/>
          <p:nvPr/>
        </p:nvSpPr>
        <p:spPr>
          <a:xfrm>
            <a:off x="973455" y="280209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3" name="Metin kutusu 2">
            <a:extLst>
              <a:ext uri="{FF2B5EF4-FFF2-40B4-BE49-F238E27FC236}">
                <a16:creationId xmlns:a16="http://schemas.microsoft.com/office/drawing/2014/main" id="{F3CF6A66-0947-7F2D-507F-C95AA3DC656D}"/>
              </a:ext>
            </a:extLst>
          </p:cNvPr>
          <p:cNvSpPr txBox="1"/>
          <p:nvPr/>
        </p:nvSpPr>
        <p:spPr>
          <a:xfrm>
            <a:off x="359663" y="2686818"/>
            <a:ext cx="408374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prstClr val="white"/>
                </a:solidFill>
                <a:effectLst/>
                <a:uLnTx/>
                <a:uFillTx/>
                <a:latin typeface="Neue Haas Grotesk Text Pro"/>
                <a:ea typeface="+mn-ea"/>
                <a:cs typeface="+mn-cs"/>
              </a:rPr>
              <a:t>TürkTraktör'deki</a:t>
            </a:r>
            <a:r>
              <a:rPr kumimoji="0" lang="tr-TR" sz="1800" b="0" i="0" u="none" strike="noStrike" kern="1200" cap="none" spc="0" normalizeH="0" baseline="0" noProof="0" dirty="0">
                <a:ln>
                  <a:noFill/>
                </a:ln>
                <a:solidFill>
                  <a:prstClr val="white"/>
                </a:solidFill>
                <a:effectLst/>
                <a:uLnTx/>
                <a:uFillTx/>
                <a:latin typeface="Neue Haas Grotesk Text Pro"/>
                <a:ea typeface="+mn-ea"/>
                <a:cs typeface="+mn-cs"/>
              </a:rPr>
              <a:t> süreç ve yönetim aksaklıkları nedeniyle, tedarikçiler tarafından üretim emirleri için gerekli sipariş miktarlarının  zamanında karşılanamadığı tespit edilmiştir.</a:t>
            </a:r>
          </a:p>
        </p:txBody>
      </p:sp>
    </p:spTree>
    <p:extLst>
      <p:ext uri="{BB962C8B-B14F-4D97-AF65-F5344CB8AC3E}">
        <p14:creationId xmlns:p14="http://schemas.microsoft.com/office/powerpoint/2010/main" val="38328821"/>
      </p:ext>
    </p:extLst>
  </p:cSld>
  <p:clrMapOvr>
    <a:masterClrMapping/>
  </p:clrMapOvr>
  <p:transition spd="slow">
    <p:push dir="u"/>
  </p:transition>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3300</TotalTime>
  <Words>1197</Words>
  <Application>Microsoft Macintosh PowerPoint</Application>
  <PresentationFormat>Geniş ekran</PresentationFormat>
  <Paragraphs>151</Paragraphs>
  <Slides>37</Slides>
  <Notes>8</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37</vt:i4>
      </vt:variant>
    </vt:vector>
  </HeadingPairs>
  <TitlesOfParts>
    <vt:vector size="44" baseType="lpstr">
      <vt:lpstr>Aptos</vt:lpstr>
      <vt:lpstr>Arial</vt:lpstr>
      <vt:lpstr>Avenir Next LT Pro</vt:lpstr>
      <vt:lpstr>Calibri</vt:lpstr>
      <vt:lpstr>Cambria Math</vt:lpstr>
      <vt:lpstr>Neue Haas Grotesk Text Pro</vt:lpstr>
      <vt:lpstr>AccentBoxVTI</vt:lpstr>
      <vt:lpstr>PowerPoint Sunusu</vt:lpstr>
      <vt:lpstr>Organizasyon Şeması</vt:lpstr>
      <vt:lpstr>SUNUM PLANI </vt:lpstr>
      <vt:lpstr>MEVCUT DURUM ANALİZİ  TEDARİK ZİNCİRİ İŞ AKIŞI</vt:lpstr>
      <vt:lpstr>MEVCUT DURUM ANALİZİ  TEDARİK ZİNCİRİ İŞ AKIŞI</vt:lpstr>
      <vt:lpstr>PROJE KONUSU</vt:lpstr>
      <vt:lpstr>Balık Kılçığı Diyagramı</vt:lpstr>
      <vt:lpstr>PARETO GRAFİĞİ</vt:lpstr>
      <vt:lpstr>PROBLEM TANIMI</vt:lpstr>
      <vt:lpstr>PowerPoint Sunusu</vt:lpstr>
      <vt:lpstr>Literatür Araştırması </vt:lpstr>
      <vt:lpstr>Literatür Araştırması</vt:lpstr>
      <vt:lpstr>Literatür Araştırması</vt:lpstr>
      <vt:lpstr>Literatür Taraması</vt:lpstr>
      <vt:lpstr>PowerPoint Sunusu</vt:lpstr>
      <vt:lpstr>PowerPoint Sunusu</vt:lpstr>
      <vt:lpstr> ÖNERİLEN ÇÖZÜM YÖNTEMİ  KURAL TABANLI SİSTEMLER </vt:lpstr>
      <vt:lpstr>ÖNERİLEN ÇÖZÜM YÖNTEMİ  MOORA ALGORİTMASI </vt:lpstr>
      <vt:lpstr>ÖNERİLEN ÇÖZÜM YÖNTEMİ  MOORA ALGORİTMASI</vt:lpstr>
      <vt:lpstr>ÖNERİLEN ÇÖZÜM YÖNTEMLERİ  REGRESYON ANALİZİ</vt:lpstr>
      <vt:lpstr>METOT UYGULAMASI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İKİNCİ DÖNEM ARA SUNUMUNA KADAR GERÇEKLEŞTİRİLECEK ÇALIŞMALAR</vt:lpstr>
      <vt:lpstr>PowerPoint Sunusu</vt:lpstr>
      <vt:lpstr>PowerPoint Sunusu</vt:lpstr>
      <vt:lpstr>Bizi Dinlediğiniz İçin Teşekkür Ederiz..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SILA YILDIRIM</dc:creator>
  <cp:lastModifiedBy>SİNEM ŞAHİN</cp:lastModifiedBy>
  <cp:revision>58</cp:revision>
  <dcterms:created xsi:type="dcterms:W3CDTF">2024-11-17T11:27:39Z</dcterms:created>
  <dcterms:modified xsi:type="dcterms:W3CDTF">2025-01-15T22:45:10Z</dcterms:modified>
</cp:coreProperties>
</file>